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6"/>
  </p:notesMasterIdLst>
  <p:sldIdLst>
    <p:sldId id="333" r:id="rId2"/>
    <p:sldId id="390" r:id="rId3"/>
    <p:sldId id="453" r:id="rId4"/>
    <p:sldId id="393" r:id="rId5"/>
    <p:sldId id="400" r:id="rId6"/>
    <p:sldId id="402" r:id="rId7"/>
    <p:sldId id="403" r:id="rId8"/>
    <p:sldId id="406" r:id="rId9"/>
    <p:sldId id="408" r:id="rId10"/>
    <p:sldId id="409" r:id="rId11"/>
    <p:sldId id="410" r:id="rId12"/>
    <p:sldId id="412" r:id="rId13"/>
    <p:sldId id="415" r:id="rId14"/>
    <p:sldId id="418" r:id="rId15"/>
    <p:sldId id="419" r:id="rId16"/>
    <p:sldId id="422" r:id="rId17"/>
    <p:sldId id="424" r:id="rId18"/>
    <p:sldId id="427" r:id="rId19"/>
    <p:sldId id="430" r:id="rId20"/>
    <p:sldId id="431" r:id="rId21"/>
    <p:sldId id="432" r:id="rId22"/>
    <p:sldId id="433" r:id="rId23"/>
    <p:sldId id="434" r:id="rId24"/>
    <p:sldId id="437" r:id="rId25"/>
    <p:sldId id="438" r:id="rId26"/>
    <p:sldId id="439" r:id="rId27"/>
    <p:sldId id="440" r:id="rId28"/>
    <p:sldId id="443" r:id="rId29"/>
    <p:sldId id="445" r:id="rId30"/>
    <p:sldId id="446" r:id="rId31"/>
    <p:sldId id="448" r:id="rId32"/>
    <p:sldId id="450" r:id="rId33"/>
    <p:sldId id="451" r:id="rId34"/>
    <p:sldId id="407" r:id="rId35"/>
  </p:sldIdLst>
  <p:sldSz cx="9144000" cy="6858000" type="screen4x3"/>
  <p:notesSz cx="6858000" cy="9144000"/>
  <p:defaultTextStyle>
    <a:defPPr>
      <a:defRPr lang="sr-Latn-C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D6BEB"/>
    <a:srgbClr val="184EE6"/>
    <a:srgbClr val="0037DB"/>
    <a:srgbClr val="1EA820"/>
    <a:srgbClr val="ED0030"/>
    <a:srgbClr val="F8F5E6"/>
    <a:srgbClr val="FFFF79"/>
    <a:srgbClr val="F9F800"/>
    <a:srgbClr val="EC7E06"/>
    <a:srgbClr val="9EEA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031" autoAdjust="0"/>
    <p:restoredTop sz="94660"/>
  </p:normalViewPr>
  <p:slideViewPr>
    <p:cSldViewPr>
      <p:cViewPr varScale="1">
        <p:scale>
          <a:sx n="80" d="100"/>
          <a:sy n="80" d="100"/>
        </p:scale>
        <p:origin x="-474" y="-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260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r-H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B6C9CA-C5D9-40EC-9843-4B926A619B7E}" type="datetimeFigureOut">
              <a:rPr lang="hr-HR" smtClean="0"/>
              <a:t>25.4.2017.</a:t>
            </a:fld>
            <a:endParaRPr lang="hr-H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r-H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r-H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r-H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324E21-0F6E-4119-85F2-EA8BE55A0F50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40161529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324E21-0F6E-4119-85F2-EA8BE55A0F50}" type="slidenum">
              <a:rPr lang="hr-HR" smtClean="0"/>
              <a:pPr/>
              <a:t>2</a:t>
            </a:fld>
            <a:endParaRPr lang="hr-HR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324E21-0F6E-4119-85F2-EA8BE55A0F50}" type="slidenum">
              <a:rPr lang="hr-HR" smtClean="0"/>
              <a:pPr/>
              <a:t>9</a:t>
            </a:fld>
            <a:endParaRPr lang="hr-HR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324E21-0F6E-4119-85F2-EA8BE55A0F50}" type="slidenum">
              <a:rPr lang="hr-HR" smtClean="0"/>
              <a:pPr/>
              <a:t>19</a:t>
            </a:fld>
            <a:endParaRPr lang="hr-HR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zervirano mjesto slike slajda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63" name="Rezervirano mjesto bilježaka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buFontTx/>
              <a:buChar char="•"/>
            </a:pPr>
            <a:endParaRPr lang="hr-HR" altLang="sr-Latn-RS" dirty="0" smtClean="0"/>
          </a:p>
        </p:txBody>
      </p:sp>
      <p:sp>
        <p:nvSpPr>
          <p:cNvPr id="40964" name="Rezervirano mjesto broja slajda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8B8D0166-2DD2-4848-8A1C-D38D1D196781}" type="slidenum">
              <a:rPr lang="hr-HR" altLang="sr-Latn-RS" smtClean="0"/>
              <a:pPr eaLnBrk="1" hangingPunct="1"/>
              <a:t>22</a:t>
            </a:fld>
            <a:endParaRPr lang="hr-HR" altLang="sr-Latn-RS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zervirano mjesto slike slajda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9" name="Rezervirano mjesto bilježaka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buFontTx/>
              <a:buChar char="•"/>
            </a:pPr>
            <a:endParaRPr lang="hr-HR" altLang="sr-Latn-RS" dirty="0" smtClean="0"/>
          </a:p>
        </p:txBody>
      </p:sp>
      <p:sp>
        <p:nvSpPr>
          <p:cNvPr id="34820" name="Rezervirano mjesto broja slajda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E9CB7939-2412-4844-9BA5-60670D87AECE}" type="slidenum">
              <a:rPr lang="hr-HR" altLang="sr-Latn-RS" smtClean="0"/>
              <a:pPr eaLnBrk="1" hangingPunct="1"/>
              <a:t>23</a:t>
            </a:fld>
            <a:endParaRPr lang="hr-HR" altLang="sr-Latn-RS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324E21-0F6E-4119-85F2-EA8BE55A0F50}" type="slidenum">
              <a:rPr lang="hr-HR" smtClean="0"/>
              <a:pPr/>
              <a:t>24</a:t>
            </a:fld>
            <a:endParaRPr lang="hr-H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Naslovni slaj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hr-HR" smtClean="0"/>
              <a:t>Kliknite da biste uredili stil naslova matrice</a:t>
            </a:r>
            <a:endParaRPr lang="hr-HR"/>
          </a:p>
        </p:txBody>
      </p:sp>
      <p:sp>
        <p:nvSpPr>
          <p:cNvPr id="3" name="Podnaslov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r-HR" smtClean="0"/>
              <a:t>Kliknite da biste uredili stil podnaslova matrice</a:t>
            </a:r>
            <a:endParaRPr lang="hr-HR"/>
          </a:p>
        </p:txBody>
      </p:sp>
      <p:sp>
        <p:nvSpPr>
          <p:cNvPr id="4" name="Rezervirano mjesto datum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DC1A071-2A74-455A-A49A-8BB21E4AC2F6}" type="datetimeFigureOut">
              <a:rPr lang="sr-Latn-CS" smtClean="0">
                <a:solidFill>
                  <a:prstClr val="black"/>
                </a:solidFill>
              </a:rPr>
              <a:pPr/>
              <a:t>25.4.2017.</a:t>
            </a:fld>
            <a:endParaRPr lang="hr-HR">
              <a:solidFill>
                <a:prstClr val="black"/>
              </a:solidFill>
            </a:endParaRPr>
          </a:p>
        </p:txBody>
      </p:sp>
      <p:sp>
        <p:nvSpPr>
          <p:cNvPr id="5" name="Rezervirano mjesto podnožj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hr-HR">
              <a:solidFill>
                <a:prstClr val="black"/>
              </a:solidFill>
            </a:endParaRPr>
          </a:p>
        </p:txBody>
      </p:sp>
      <p:sp>
        <p:nvSpPr>
          <p:cNvPr id="6" name="Rezervirano mjesto broja slajd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FDD72BF-B849-4E00-8E72-529104776363}" type="slidenum">
              <a:rPr lang="hr-HR" smtClean="0">
                <a:solidFill>
                  <a:prstClr val="black"/>
                </a:solidFill>
              </a:rPr>
              <a:pPr/>
              <a:t>‹#›</a:t>
            </a:fld>
            <a:endParaRPr lang="hr-H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11739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Sadržaj s 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hr-HR" smtClean="0"/>
              <a:t>Kliknite da biste uredili stil naslova matrice</a:t>
            </a:r>
            <a:endParaRPr lang="hr-HR"/>
          </a:p>
        </p:txBody>
      </p:sp>
      <p:sp>
        <p:nvSpPr>
          <p:cNvPr id="3" name="Rezervirano mjesto sadržaja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r-HR" smtClean="0"/>
              <a:t>Kliknite da biste uredili stilove teksta matrice</a:t>
            </a:r>
          </a:p>
          <a:p>
            <a:pPr lvl="1"/>
            <a:r>
              <a:rPr lang="hr-HR" smtClean="0"/>
              <a:t>Druga razina</a:t>
            </a:r>
          </a:p>
          <a:p>
            <a:pPr lvl="2"/>
            <a:r>
              <a:rPr lang="hr-HR" smtClean="0"/>
              <a:t>Treća razina</a:t>
            </a:r>
          </a:p>
          <a:p>
            <a:pPr lvl="3"/>
            <a:r>
              <a:rPr lang="hr-HR" smtClean="0"/>
              <a:t>Četvrta razina</a:t>
            </a:r>
          </a:p>
          <a:p>
            <a:pPr lvl="4"/>
            <a:r>
              <a:rPr lang="hr-HR" smtClean="0"/>
              <a:t>Peta razina</a:t>
            </a:r>
            <a:endParaRPr lang="hr-HR"/>
          </a:p>
        </p:txBody>
      </p:sp>
      <p:sp>
        <p:nvSpPr>
          <p:cNvPr id="4" name="Rezervirano mjesto teksta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r-HR" smtClean="0"/>
              <a:t>Kliknite da biste uredili stilove teksta matrice</a:t>
            </a:r>
          </a:p>
        </p:txBody>
      </p:sp>
      <p:sp>
        <p:nvSpPr>
          <p:cNvPr id="5" name="Rezervirano mjesto datum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DC1A071-2A74-455A-A49A-8BB21E4AC2F6}" type="datetimeFigureOut">
              <a:rPr lang="sr-Latn-CS" smtClean="0">
                <a:solidFill>
                  <a:prstClr val="black"/>
                </a:solidFill>
              </a:rPr>
              <a:pPr/>
              <a:t>25.4.2017.</a:t>
            </a:fld>
            <a:endParaRPr lang="hr-HR">
              <a:solidFill>
                <a:prstClr val="black"/>
              </a:solidFill>
            </a:endParaRPr>
          </a:p>
        </p:txBody>
      </p:sp>
      <p:sp>
        <p:nvSpPr>
          <p:cNvPr id="6" name="Rezervirano mjesto podnožj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hr-HR">
              <a:solidFill>
                <a:prstClr val="black"/>
              </a:solidFill>
            </a:endParaRPr>
          </a:p>
        </p:txBody>
      </p:sp>
      <p:sp>
        <p:nvSpPr>
          <p:cNvPr id="7" name="Rezervirano mjesto broja slajd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FDD72BF-B849-4E00-8E72-529104776363}" type="slidenum">
              <a:rPr lang="hr-HR" smtClean="0">
                <a:solidFill>
                  <a:prstClr val="black"/>
                </a:solidFill>
              </a:rPr>
              <a:pPr/>
              <a:t>‹#›</a:t>
            </a:fld>
            <a:endParaRPr lang="hr-H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96046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Slika s 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hr-HR" smtClean="0"/>
              <a:t>Kliknite da biste uredili stil naslova matrice</a:t>
            </a:r>
            <a:endParaRPr lang="hr-HR"/>
          </a:p>
        </p:txBody>
      </p:sp>
      <p:sp>
        <p:nvSpPr>
          <p:cNvPr id="3" name="Rezervirano mjesto slik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r-HR"/>
          </a:p>
        </p:txBody>
      </p:sp>
      <p:sp>
        <p:nvSpPr>
          <p:cNvPr id="4" name="Rezervirano mjesto teksta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r-HR" smtClean="0"/>
              <a:t>Kliknite da biste uredili stilove teksta matrice</a:t>
            </a:r>
          </a:p>
        </p:txBody>
      </p:sp>
      <p:sp>
        <p:nvSpPr>
          <p:cNvPr id="5" name="Rezervirano mjesto datum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DC1A071-2A74-455A-A49A-8BB21E4AC2F6}" type="datetimeFigureOut">
              <a:rPr lang="sr-Latn-CS" smtClean="0">
                <a:solidFill>
                  <a:prstClr val="black"/>
                </a:solidFill>
              </a:rPr>
              <a:pPr/>
              <a:t>25.4.2017.</a:t>
            </a:fld>
            <a:endParaRPr lang="hr-HR">
              <a:solidFill>
                <a:prstClr val="black"/>
              </a:solidFill>
            </a:endParaRPr>
          </a:p>
        </p:txBody>
      </p:sp>
      <p:sp>
        <p:nvSpPr>
          <p:cNvPr id="6" name="Rezervirano mjesto podnožj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hr-HR">
              <a:solidFill>
                <a:prstClr val="black"/>
              </a:solidFill>
            </a:endParaRPr>
          </a:p>
        </p:txBody>
      </p:sp>
      <p:sp>
        <p:nvSpPr>
          <p:cNvPr id="7" name="Rezervirano mjesto broja slajd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FDD72BF-B849-4E00-8E72-529104776363}" type="slidenum">
              <a:rPr lang="hr-HR" smtClean="0">
                <a:solidFill>
                  <a:prstClr val="black"/>
                </a:solidFill>
              </a:rPr>
              <a:pPr/>
              <a:t>‹#›</a:t>
            </a:fld>
            <a:endParaRPr lang="hr-H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59452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slov i okomit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smtClean="0"/>
              <a:t>Kliknite da biste uredili stil naslova matrice</a:t>
            </a:r>
            <a:endParaRPr lang="hr-HR"/>
          </a:p>
        </p:txBody>
      </p:sp>
      <p:sp>
        <p:nvSpPr>
          <p:cNvPr id="3" name="Rezervirano mjesto okomitog teksta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r-HR" smtClean="0"/>
              <a:t>Kliknite da biste uredili stilove teksta matrice</a:t>
            </a:r>
          </a:p>
          <a:p>
            <a:pPr lvl="1"/>
            <a:r>
              <a:rPr lang="hr-HR" smtClean="0"/>
              <a:t>Druga razina</a:t>
            </a:r>
          </a:p>
          <a:p>
            <a:pPr lvl="2"/>
            <a:r>
              <a:rPr lang="hr-HR" smtClean="0"/>
              <a:t>Treća razina</a:t>
            </a:r>
          </a:p>
          <a:p>
            <a:pPr lvl="3"/>
            <a:r>
              <a:rPr lang="hr-HR" smtClean="0"/>
              <a:t>Četvrta razina</a:t>
            </a:r>
          </a:p>
          <a:p>
            <a:pPr lvl="4"/>
            <a:r>
              <a:rPr lang="hr-HR" smtClean="0"/>
              <a:t>Peta razina</a:t>
            </a:r>
            <a:endParaRPr lang="hr-HR"/>
          </a:p>
        </p:txBody>
      </p:sp>
      <p:sp>
        <p:nvSpPr>
          <p:cNvPr id="4" name="Rezervirano mjesto datum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DC1A071-2A74-455A-A49A-8BB21E4AC2F6}" type="datetimeFigureOut">
              <a:rPr lang="sr-Latn-CS" smtClean="0">
                <a:solidFill>
                  <a:prstClr val="black"/>
                </a:solidFill>
              </a:rPr>
              <a:pPr/>
              <a:t>25.4.2017.</a:t>
            </a:fld>
            <a:endParaRPr lang="hr-HR">
              <a:solidFill>
                <a:prstClr val="black"/>
              </a:solidFill>
            </a:endParaRPr>
          </a:p>
        </p:txBody>
      </p:sp>
      <p:sp>
        <p:nvSpPr>
          <p:cNvPr id="5" name="Rezervirano mjesto podnožj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hr-HR">
              <a:solidFill>
                <a:prstClr val="black"/>
              </a:solidFill>
            </a:endParaRPr>
          </a:p>
        </p:txBody>
      </p:sp>
      <p:sp>
        <p:nvSpPr>
          <p:cNvPr id="6" name="Rezervirano mjesto broja slajd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FDD72BF-B849-4E00-8E72-529104776363}" type="slidenum">
              <a:rPr lang="hr-HR" smtClean="0">
                <a:solidFill>
                  <a:prstClr val="black"/>
                </a:solidFill>
              </a:rPr>
              <a:pPr/>
              <a:t>‹#›</a:t>
            </a:fld>
            <a:endParaRPr lang="hr-H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49267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Okomiti naslov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komiti naslov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hr-HR" smtClean="0"/>
              <a:t>Kliknite da biste uredili stil naslova matrice</a:t>
            </a:r>
            <a:endParaRPr lang="hr-HR"/>
          </a:p>
        </p:txBody>
      </p:sp>
      <p:sp>
        <p:nvSpPr>
          <p:cNvPr id="3" name="Rezervirano mjesto okomitog teksta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hr-HR" smtClean="0"/>
              <a:t>Kliknite da biste uredili stilove teksta matrice</a:t>
            </a:r>
          </a:p>
          <a:p>
            <a:pPr lvl="1"/>
            <a:r>
              <a:rPr lang="hr-HR" smtClean="0"/>
              <a:t>Druga razina</a:t>
            </a:r>
          </a:p>
          <a:p>
            <a:pPr lvl="2"/>
            <a:r>
              <a:rPr lang="hr-HR" smtClean="0"/>
              <a:t>Treća razina</a:t>
            </a:r>
          </a:p>
          <a:p>
            <a:pPr lvl="3"/>
            <a:r>
              <a:rPr lang="hr-HR" smtClean="0"/>
              <a:t>Četvrta razina</a:t>
            </a:r>
          </a:p>
          <a:p>
            <a:pPr lvl="4"/>
            <a:r>
              <a:rPr lang="hr-HR" smtClean="0"/>
              <a:t>Peta razina</a:t>
            </a:r>
            <a:endParaRPr lang="hr-HR"/>
          </a:p>
        </p:txBody>
      </p:sp>
      <p:sp>
        <p:nvSpPr>
          <p:cNvPr id="4" name="Rezervirano mjesto datum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DC1A071-2A74-455A-A49A-8BB21E4AC2F6}" type="datetimeFigureOut">
              <a:rPr lang="sr-Latn-CS" smtClean="0">
                <a:solidFill>
                  <a:prstClr val="black"/>
                </a:solidFill>
              </a:rPr>
              <a:pPr/>
              <a:t>25.4.2017.</a:t>
            </a:fld>
            <a:endParaRPr lang="hr-HR">
              <a:solidFill>
                <a:prstClr val="black"/>
              </a:solidFill>
            </a:endParaRPr>
          </a:p>
        </p:txBody>
      </p:sp>
      <p:sp>
        <p:nvSpPr>
          <p:cNvPr id="5" name="Rezervirano mjesto podnožj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hr-HR">
              <a:solidFill>
                <a:prstClr val="black"/>
              </a:solidFill>
            </a:endParaRPr>
          </a:p>
        </p:txBody>
      </p:sp>
      <p:sp>
        <p:nvSpPr>
          <p:cNvPr id="6" name="Rezervirano mjesto broja slajd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FDD72BF-B849-4E00-8E72-529104776363}" type="slidenum">
              <a:rPr lang="hr-HR" smtClean="0">
                <a:solidFill>
                  <a:prstClr val="black"/>
                </a:solidFill>
              </a:rPr>
              <a:pPr/>
              <a:t>‹#›</a:t>
            </a:fld>
            <a:endParaRPr lang="hr-H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43091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slov i sadrža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 hasCustomPrompt="1"/>
          </p:nvPr>
        </p:nvSpPr>
        <p:spPr>
          <a:xfrm>
            <a:off x="142844" y="142852"/>
            <a:ext cx="8858312" cy="642942"/>
          </a:xfrm>
        </p:spPr>
        <p:txBody>
          <a:bodyPr>
            <a:noAutofit/>
          </a:bodyPr>
          <a:lstStyle>
            <a:lvl1pPr algn="l">
              <a:defRPr sz="4000"/>
            </a:lvl1pPr>
          </a:lstStyle>
          <a:p>
            <a:r>
              <a:rPr lang="hr-HR" dirty="0" smtClean="0"/>
              <a:t>Naslov</a:t>
            </a:r>
            <a:endParaRPr lang="hr-HR" dirty="0"/>
          </a:p>
        </p:txBody>
      </p:sp>
      <p:sp>
        <p:nvSpPr>
          <p:cNvPr id="3" name="Rezervirano mjesto sadržaja 2"/>
          <p:cNvSpPr>
            <a:spLocks noGrp="1"/>
          </p:cNvSpPr>
          <p:nvPr>
            <p:ph idx="1"/>
          </p:nvPr>
        </p:nvSpPr>
        <p:spPr>
          <a:xfrm>
            <a:off x="214282" y="1000108"/>
            <a:ext cx="8786874" cy="5643602"/>
          </a:xfrm>
        </p:spPr>
        <p:txBody>
          <a:bodyPr/>
          <a:lstStyle>
            <a:lvl1pPr>
              <a:buFont typeface="Calibri" pitchFamily="34" charset="0"/>
              <a:buChar char="–"/>
              <a:defRPr/>
            </a:lvl1pPr>
            <a:lvl2pPr>
              <a:buFont typeface="Calibri" pitchFamily="34" charset="0"/>
              <a:buChar char="–"/>
              <a:defRPr/>
            </a:lvl2pPr>
            <a:lvl3pPr>
              <a:buFont typeface="Calibri" pitchFamily="34" charset="0"/>
              <a:buChar char="–"/>
              <a:defRPr/>
            </a:lvl3pPr>
            <a:lvl4pPr>
              <a:buFont typeface="Calibri" pitchFamily="34" charset="0"/>
              <a:buChar char="–"/>
              <a:defRPr/>
            </a:lvl4pPr>
            <a:lvl5pPr>
              <a:buFont typeface="Calibri" pitchFamily="34" charset="0"/>
              <a:buChar char="–"/>
              <a:defRPr/>
            </a:lvl5pPr>
          </a:lstStyle>
          <a:p>
            <a:pPr lvl="0"/>
            <a:r>
              <a:rPr lang="hr-HR" dirty="0" smtClean="0"/>
              <a:t>Kliknite da biste uredili stilove teksta matrice</a:t>
            </a:r>
          </a:p>
          <a:p>
            <a:pPr lvl="1"/>
            <a:r>
              <a:rPr lang="hr-HR" dirty="0" smtClean="0"/>
              <a:t>Druga razina</a:t>
            </a:r>
          </a:p>
          <a:p>
            <a:pPr lvl="2"/>
            <a:r>
              <a:rPr lang="hr-HR" dirty="0" smtClean="0"/>
              <a:t>Treća razina</a:t>
            </a:r>
          </a:p>
          <a:p>
            <a:pPr lvl="3"/>
            <a:r>
              <a:rPr lang="hr-HR" dirty="0" smtClean="0"/>
              <a:t>Četvrta razina</a:t>
            </a:r>
          </a:p>
          <a:p>
            <a:pPr lvl="4"/>
            <a:r>
              <a:rPr lang="hr-HR" dirty="0" smtClean="0"/>
              <a:t>Peta razina</a:t>
            </a:r>
            <a:endParaRPr lang="hr-HR" dirty="0"/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179512" y="836712"/>
            <a:ext cx="878497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9367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Naslov i sadrža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Naslov 1"/>
          <p:cNvSpPr>
            <a:spLocks noGrp="1"/>
          </p:cNvSpPr>
          <p:nvPr>
            <p:ph type="title" hasCustomPrompt="1"/>
          </p:nvPr>
        </p:nvSpPr>
        <p:spPr>
          <a:xfrm>
            <a:off x="142844" y="44624"/>
            <a:ext cx="8858312" cy="576064"/>
          </a:xfrm>
        </p:spPr>
        <p:txBody>
          <a:bodyPr>
            <a:noAutofit/>
          </a:bodyPr>
          <a:lstStyle>
            <a:lvl1pPr algn="l">
              <a:defRPr sz="3600"/>
            </a:lvl1pPr>
          </a:lstStyle>
          <a:p>
            <a:r>
              <a:rPr lang="hr-HR" dirty="0" smtClean="0"/>
              <a:t>Naslov</a:t>
            </a:r>
            <a:endParaRPr lang="hr-HR" dirty="0"/>
          </a:p>
        </p:txBody>
      </p:sp>
      <p:sp>
        <p:nvSpPr>
          <p:cNvPr id="8" name="Rezervirano mjesto sadržaja 2"/>
          <p:cNvSpPr>
            <a:spLocks noGrp="1"/>
          </p:cNvSpPr>
          <p:nvPr>
            <p:ph idx="1"/>
          </p:nvPr>
        </p:nvSpPr>
        <p:spPr>
          <a:xfrm>
            <a:off x="179512" y="692696"/>
            <a:ext cx="8783078" cy="5951014"/>
          </a:xfrm>
        </p:spPr>
        <p:txBody>
          <a:bodyPr/>
          <a:lstStyle>
            <a:lvl1pPr>
              <a:buFont typeface="Calibri" pitchFamily="34" charset="0"/>
              <a:buChar char="–"/>
              <a:defRPr/>
            </a:lvl1pPr>
            <a:lvl2pPr>
              <a:buFont typeface="Calibri" pitchFamily="34" charset="0"/>
              <a:buChar char="–"/>
              <a:defRPr/>
            </a:lvl2pPr>
            <a:lvl3pPr>
              <a:buFont typeface="Calibri" pitchFamily="34" charset="0"/>
              <a:buChar char="–"/>
              <a:defRPr/>
            </a:lvl3pPr>
            <a:lvl4pPr>
              <a:buFont typeface="Calibri" pitchFamily="34" charset="0"/>
              <a:buChar char="–"/>
              <a:defRPr/>
            </a:lvl4pPr>
            <a:lvl5pPr>
              <a:buFont typeface="Calibri" pitchFamily="34" charset="0"/>
              <a:buChar char="–"/>
              <a:defRPr/>
            </a:lvl5pPr>
          </a:lstStyle>
          <a:p>
            <a:pPr lvl="0"/>
            <a:r>
              <a:rPr lang="hr-HR" dirty="0" smtClean="0"/>
              <a:t>Kliknite da biste uredili stilove teksta matrice</a:t>
            </a:r>
          </a:p>
          <a:p>
            <a:pPr lvl="1"/>
            <a:r>
              <a:rPr lang="hr-HR" dirty="0" smtClean="0"/>
              <a:t>Druga razina</a:t>
            </a:r>
          </a:p>
          <a:p>
            <a:pPr lvl="2"/>
            <a:r>
              <a:rPr lang="hr-HR" dirty="0" smtClean="0"/>
              <a:t>Treća razina</a:t>
            </a:r>
          </a:p>
          <a:p>
            <a:pPr lvl="3"/>
            <a:r>
              <a:rPr lang="hr-HR" dirty="0" smtClean="0"/>
              <a:t>Četvrta razina</a:t>
            </a:r>
          </a:p>
          <a:p>
            <a:pPr lvl="4"/>
            <a:r>
              <a:rPr lang="hr-HR" dirty="0" smtClean="0"/>
              <a:t>Peta razina</a:t>
            </a:r>
            <a:endParaRPr lang="hr-HR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79512" y="548680"/>
            <a:ext cx="878497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0344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Naslov i sadrža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 hasCustomPrompt="1"/>
          </p:nvPr>
        </p:nvSpPr>
        <p:spPr>
          <a:xfrm>
            <a:off x="142844" y="-22254"/>
            <a:ext cx="8858312" cy="642942"/>
          </a:xfrm>
        </p:spPr>
        <p:txBody>
          <a:bodyPr>
            <a:noAutofit/>
          </a:bodyPr>
          <a:lstStyle>
            <a:lvl1pPr algn="l">
              <a:defRPr sz="3600"/>
            </a:lvl1pPr>
          </a:lstStyle>
          <a:p>
            <a:r>
              <a:rPr lang="hr-HR" dirty="0" smtClean="0"/>
              <a:t>Naslov</a:t>
            </a:r>
            <a:endParaRPr lang="hr-HR" dirty="0"/>
          </a:p>
        </p:txBody>
      </p:sp>
      <p:sp>
        <p:nvSpPr>
          <p:cNvPr id="3" name="Rezervirano mjesto sadržaja 2"/>
          <p:cNvSpPr>
            <a:spLocks noGrp="1"/>
          </p:cNvSpPr>
          <p:nvPr>
            <p:ph idx="1"/>
          </p:nvPr>
        </p:nvSpPr>
        <p:spPr>
          <a:xfrm>
            <a:off x="0" y="659795"/>
            <a:ext cx="9144000" cy="6297597"/>
          </a:xfrm>
        </p:spPr>
        <p:txBody>
          <a:bodyPr>
            <a:normAutofit/>
          </a:bodyPr>
          <a:lstStyle>
            <a:lvl1pPr>
              <a:buFont typeface="Calibri" pitchFamily="34" charset="0"/>
              <a:buChar char="–"/>
              <a:defRPr sz="2800"/>
            </a:lvl1pPr>
            <a:lvl2pPr>
              <a:buFont typeface="Calibri" pitchFamily="34" charset="0"/>
              <a:buChar char="–"/>
              <a:defRPr sz="2400"/>
            </a:lvl2pPr>
            <a:lvl3pPr>
              <a:buFont typeface="Calibri" pitchFamily="34" charset="0"/>
              <a:buChar char="–"/>
              <a:defRPr sz="2000"/>
            </a:lvl3pPr>
            <a:lvl4pPr>
              <a:buFont typeface="Calibri" pitchFamily="34" charset="0"/>
              <a:buChar char="–"/>
              <a:defRPr sz="1800"/>
            </a:lvl4pPr>
            <a:lvl5pPr>
              <a:buFont typeface="Calibri" pitchFamily="34" charset="0"/>
              <a:buChar char="–"/>
              <a:defRPr sz="1800"/>
            </a:lvl5pPr>
          </a:lstStyle>
          <a:p>
            <a:pPr lvl="0"/>
            <a:r>
              <a:rPr lang="hr-HR" dirty="0" smtClean="0"/>
              <a:t>Kliknite da biste uredili stilove teksta matrice</a:t>
            </a:r>
          </a:p>
          <a:p>
            <a:pPr lvl="1"/>
            <a:r>
              <a:rPr lang="hr-HR" dirty="0" smtClean="0"/>
              <a:t>Druga razina</a:t>
            </a:r>
          </a:p>
          <a:p>
            <a:pPr lvl="2"/>
            <a:r>
              <a:rPr lang="hr-HR" dirty="0" smtClean="0"/>
              <a:t>Treća razina</a:t>
            </a:r>
          </a:p>
          <a:p>
            <a:pPr lvl="3"/>
            <a:r>
              <a:rPr lang="hr-HR" dirty="0" smtClean="0"/>
              <a:t>Četvrta razina</a:t>
            </a:r>
          </a:p>
          <a:p>
            <a:pPr lvl="4"/>
            <a:r>
              <a:rPr lang="hr-HR" dirty="0" smtClean="0"/>
              <a:t>Peta razina</a:t>
            </a:r>
            <a:endParaRPr lang="hr-HR" dirty="0"/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179512" y="564429"/>
            <a:ext cx="878497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59070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aglavlje odjelj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hr-HR" smtClean="0"/>
              <a:t>Kliknite da biste uredili stil naslova matrice</a:t>
            </a:r>
            <a:endParaRPr lang="hr-HR"/>
          </a:p>
        </p:txBody>
      </p:sp>
      <p:sp>
        <p:nvSpPr>
          <p:cNvPr id="3" name="Rezervirano mjesto teksta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r-HR" smtClean="0"/>
              <a:t>Kliknite da biste uredili stilove teksta matrice</a:t>
            </a:r>
          </a:p>
        </p:txBody>
      </p:sp>
      <p:sp>
        <p:nvSpPr>
          <p:cNvPr id="4" name="Rezervirano mjesto datum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DC1A071-2A74-455A-A49A-8BB21E4AC2F6}" type="datetimeFigureOut">
              <a:rPr lang="sr-Latn-CS" smtClean="0">
                <a:solidFill>
                  <a:prstClr val="black"/>
                </a:solidFill>
              </a:rPr>
              <a:pPr/>
              <a:t>25.4.2017.</a:t>
            </a:fld>
            <a:endParaRPr lang="hr-HR">
              <a:solidFill>
                <a:prstClr val="black"/>
              </a:solidFill>
            </a:endParaRPr>
          </a:p>
        </p:txBody>
      </p:sp>
      <p:sp>
        <p:nvSpPr>
          <p:cNvPr id="5" name="Rezervirano mjesto podnožj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hr-HR">
              <a:solidFill>
                <a:prstClr val="black"/>
              </a:solidFill>
            </a:endParaRPr>
          </a:p>
        </p:txBody>
      </p:sp>
      <p:sp>
        <p:nvSpPr>
          <p:cNvPr id="6" name="Rezervirano mjesto broja slajd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FDD72BF-B849-4E00-8E72-529104776363}" type="slidenum">
              <a:rPr lang="hr-HR" smtClean="0">
                <a:solidFill>
                  <a:prstClr val="black"/>
                </a:solidFill>
              </a:rPr>
              <a:pPr/>
              <a:t>‹#›</a:t>
            </a:fld>
            <a:endParaRPr lang="hr-H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74084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sadržaj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smtClean="0"/>
              <a:t>Kliknite da biste uredili stil naslova matrice</a:t>
            </a:r>
            <a:endParaRPr lang="hr-HR"/>
          </a:p>
        </p:txBody>
      </p:sp>
      <p:sp>
        <p:nvSpPr>
          <p:cNvPr id="3" name="Rezervirano mjesto sadržaja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hr-HR" smtClean="0"/>
              <a:t>Kliknite da biste uredili stilove teksta matrice</a:t>
            </a:r>
          </a:p>
          <a:p>
            <a:pPr lvl="1"/>
            <a:r>
              <a:rPr lang="hr-HR" smtClean="0"/>
              <a:t>Druga razina</a:t>
            </a:r>
          </a:p>
          <a:p>
            <a:pPr lvl="2"/>
            <a:r>
              <a:rPr lang="hr-HR" smtClean="0"/>
              <a:t>Treća razina</a:t>
            </a:r>
          </a:p>
          <a:p>
            <a:pPr lvl="3"/>
            <a:r>
              <a:rPr lang="hr-HR" smtClean="0"/>
              <a:t>Četvrta razina</a:t>
            </a:r>
          </a:p>
          <a:p>
            <a:pPr lvl="4"/>
            <a:r>
              <a:rPr lang="hr-HR" smtClean="0"/>
              <a:t>Peta razina</a:t>
            </a:r>
            <a:endParaRPr lang="hr-HR"/>
          </a:p>
        </p:txBody>
      </p:sp>
      <p:sp>
        <p:nvSpPr>
          <p:cNvPr id="4" name="Rezervirano mjesto sadržaja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hr-HR" smtClean="0"/>
              <a:t>Kliknite da biste uredili stilove teksta matrice</a:t>
            </a:r>
          </a:p>
          <a:p>
            <a:pPr lvl="1"/>
            <a:r>
              <a:rPr lang="hr-HR" smtClean="0"/>
              <a:t>Druga razina</a:t>
            </a:r>
          </a:p>
          <a:p>
            <a:pPr lvl="2"/>
            <a:r>
              <a:rPr lang="hr-HR" smtClean="0"/>
              <a:t>Treća razina</a:t>
            </a:r>
          </a:p>
          <a:p>
            <a:pPr lvl="3"/>
            <a:r>
              <a:rPr lang="hr-HR" smtClean="0"/>
              <a:t>Četvrta razina</a:t>
            </a:r>
          </a:p>
          <a:p>
            <a:pPr lvl="4"/>
            <a:r>
              <a:rPr lang="hr-HR" smtClean="0"/>
              <a:t>Peta razina</a:t>
            </a:r>
            <a:endParaRPr lang="hr-HR"/>
          </a:p>
        </p:txBody>
      </p:sp>
      <p:sp>
        <p:nvSpPr>
          <p:cNvPr id="5" name="Rezervirano mjesto datum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DC1A071-2A74-455A-A49A-8BB21E4AC2F6}" type="datetimeFigureOut">
              <a:rPr lang="sr-Latn-CS" smtClean="0">
                <a:solidFill>
                  <a:prstClr val="black"/>
                </a:solidFill>
              </a:rPr>
              <a:pPr/>
              <a:t>25.4.2017.</a:t>
            </a:fld>
            <a:endParaRPr lang="hr-HR">
              <a:solidFill>
                <a:prstClr val="black"/>
              </a:solidFill>
            </a:endParaRPr>
          </a:p>
        </p:txBody>
      </p:sp>
      <p:sp>
        <p:nvSpPr>
          <p:cNvPr id="6" name="Rezervirano mjesto podnožj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hr-HR">
              <a:solidFill>
                <a:prstClr val="black"/>
              </a:solidFill>
            </a:endParaRPr>
          </a:p>
        </p:txBody>
      </p:sp>
      <p:sp>
        <p:nvSpPr>
          <p:cNvPr id="7" name="Rezervirano mjesto broja slajd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FDD72BF-B849-4E00-8E72-529104776363}" type="slidenum">
              <a:rPr lang="hr-HR" smtClean="0">
                <a:solidFill>
                  <a:prstClr val="black"/>
                </a:solidFill>
              </a:rPr>
              <a:pPr/>
              <a:t>‹#›</a:t>
            </a:fld>
            <a:endParaRPr lang="hr-H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22822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Usporedb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r-HR" smtClean="0"/>
              <a:t>Kliknite da biste uredili stil naslova matrice</a:t>
            </a:r>
            <a:endParaRPr lang="hr-HR"/>
          </a:p>
        </p:txBody>
      </p:sp>
      <p:sp>
        <p:nvSpPr>
          <p:cNvPr id="3" name="Rezervirano mjesto teksta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r-HR" smtClean="0"/>
              <a:t>Kliknite da biste uredili stilove teksta matrice</a:t>
            </a:r>
          </a:p>
        </p:txBody>
      </p:sp>
      <p:sp>
        <p:nvSpPr>
          <p:cNvPr id="4" name="Rezervirano mjesto sadržaja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hr-HR" smtClean="0"/>
              <a:t>Kliknite da biste uredili stilove teksta matrice</a:t>
            </a:r>
          </a:p>
          <a:p>
            <a:pPr lvl="1"/>
            <a:r>
              <a:rPr lang="hr-HR" smtClean="0"/>
              <a:t>Druga razina</a:t>
            </a:r>
          </a:p>
          <a:p>
            <a:pPr lvl="2"/>
            <a:r>
              <a:rPr lang="hr-HR" smtClean="0"/>
              <a:t>Treća razina</a:t>
            </a:r>
          </a:p>
          <a:p>
            <a:pPr lvl="3"/>
            <a:r>
              <a:rPr lang="hr-HR" smtClean="0"/>
              <a:t>Četvrta razina</a:t>
            </a:r>
          </a:p>
          <a:p>
            <a:pPr lvl="4"/>
            <a:r>
              <a:rPr lang="hr-HR" smtClean="0"/>
              <a:t>Peta razina</a:t>
            </a:r>
            <a:endParaRPr lang="hr-HR"/>
          </a:p>
        </p:txBody>
      </p:sp>
      <p:sp>
        <p:nvSpPr>
          <p:cNvPr id="5" name="Rezervirano mjesto teksta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r-HR" smtClean="0"/>
              <a:t>Kliknite da biste uredili stilove teksta matrice</a:t>
            </a:r>
          </a:p>
        </p:txBody>
      </p:sp>
      <p:sp>
        <p:nvSpPr>
          <p:cNvPr id="6" name="Rezervirano mjesto sadržaja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hr-HR" smtClean="0"/>
              <a:t>Kliknite da biste uredili stilove teksta matrice</a:t>
            </a:r>
          </a:p>
          <a:p>
            <a:pPr lvl="1"/>
            <a:r>
              <a:rPr lang="hr-HR" smtClean="0"/>
              <a:t>Druga razina</a:t>
            </a:r>
          </a:p>
          <a:p>
            <a:pPr lvl="2"/>
            <a:r>
              <a:rPr lang="hr-HR" smtClean="0"/>
              <a:t>Treća razina</a:t>
            </a:r>
          </a:p>
          <a:p>
            <a:pPr lvl="3"/>
            <a:r>
              <a:rPr lang="hr-HR" smtClean="0"/>
              <a:t>Četvrta razina</a:t>
            </a:r>
          </a:p>
          <a:p>
            <a:pPr lvl="4"/>
            <a:r>
              <a:rPr lang="hr-HR" smtClean="0"/>
              <a:t>Peta razina</a:t>
            </a:r>
            <a:endParaRPr lang="hr-HR"/>
          </a:p>
        </p:txBody>
      </p:sp>
      <p:sp>
        <p:nvSpPr>
          <p:cNvPr id="7" name="Rezervirano mjesto datuma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DC1A071-2A74-455A-A49A-8BB21E4AC2F6}" type="datetimeFigureOut">
              <a:rPr lang="sr-Latn-CS" smtClean="0">
                <a:solidFill>
                  <a:prstClr val="black"/>
                </a:solidFill>
              </a:rPr>
              <a:pPr/>
              <a:t>25.4.2017.</a:t>
            </a:fld>
            <a:endParaRPr lang="hr-HR">
              <a:solidFill>
                <a:prstClr val="black"/>
              </a:solidFill>
            </a:endParaRPr>
          </a:p>
        </p:txBody>
      </p:sp>
      <p:sp>
        <p:nvSpPr>
          <p:cNvPr id="8" name="Rezervirano mjesto podnožja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hr-HR">
              <a:solidFill>
                <a:prstClr val="black"/>
              </a:solidFill>
            </a:endParaRPr>
          </a:p>
        </p:txBody>
      </p:sp>
      <p:sp>
        <p:nvSpPr>
          <p:cNvPr id="9" name="Rezervirano mjesto broja slajda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FDD72BF-B849-4E00-8E72-529104776363}" type="slidenum">
              <a:rPr lang="hr-HR" smtClean="0">
                <a:solidFill>
                  <a:prstClr val="black"/>
                </a:solidFill>
              </a:rPr>
              <a:pPr/>
              <a:t>‹#›</a:t>
            </a:fld>
            <a:endParaRPr lang="hr-H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14329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amo naslo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smtClean="0"/>
              <a:t>Kliknite da biste uredili stil naslova matrice</a:t>
            </a:r>
            <a:endParaRPr lang="hr-HR"/>
          </a:p>
        </p:txBody>
      </p:sp>
      <p:sp>
        <p:nvSpPr>
          <p:cNvPr id="3" name="Rezervirano mjesto datuma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DC1A071-2A74-455A-A49A-8BB21E4AC2F6}" type="datetimeFigureOut">
              <a:rPr lang="sr-Latn-CS" smtClean="0">
                <a:solidFill>
                  <a:prstClr val="black"/>
                </a:solidFill>
              </a:rPr>
              <a:pPr/>
              <a:t>25.4.2017.</a:t>
            </a:fld>
            <a:endParaRPr lang="hr-HR">
              <a:solidFill>
                <a:prstClr val="black"/>
              </a:solidFill>
            </a:endParaRPr>
          </a:p>
        </p:txBody>
      </p:sp>
      <p:sp>
        <p:nvSpPr>
          <p:cNvPr id="4" name="Rezervirano mjesto podnožja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hr-HR">
              <a:solidFill>
                <a:prstClr val="black"/>
              </a:solidFill>
            </a:endParaRPr>
          </a:p>
        </p:txBody>
      </p:sp>
      <p:sp>
        <p:nvSpPr>
          <p:cNvPr id="5" name="Rezervirano mjesto broja slajda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FDD72BF-B849-4E00-8E72-529104776363}" type="slidenum">
              <a:rPr lang="hr-HR" smtClean="0">
                <a:solidFill>
                  <a:prstClr val="black"/>
                </a:solidFill>
              </a:rPr>
              <a:pPr/>
              <a:t>‹#›</a:t>
            </a:fld>
            <a:endParaRPr lang="hr-H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37903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azn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zervirano mjesto datuma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DC1A071-2A74-455A-A49A-8BB21E4AC2F6}" type="datetimeFigureOut">
              <a:rPr lang="sr-Latn-CS" smtClean="0">
                <a:solidFill>
                  <a:prstClr val="black"/>
                </a:solidFill>
              </a:rPr>
              <a:pPr/>
              <a:t>25.4.2017.</a:t>
            </a:fld>
            <a:endParaRPr lang="hr-HR">
              <a:solidFill>
                <a:prstClr val="black"/>
              </a:solidFill>
            </a:endParaRPr>
          </a:p>
        </p:txBody>
      </p:sp>
      <p:sp>
        <p:nvSpPr>
          <p:cNvPr id="3" name="Rezervirano mjesto podnožja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hr-HR">
              <a:solidFill>
                <a:prstClr val="black"/>
              </a:solidFill>
            </a:endParaRPr>
          </a:p>
        </p:txBody>
      </p:sp>
      <p:sp>
        <p:nvSpPr>
          <p:cNvPr id="4" name="Rezervirano mjesto broja slajda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FDD72BF-B849-4E00-8E72-529104776363}" type="slidenum">
              <a:rPr lang="hr-HR" smtClean="0">
                <a:solidFill>
                  <a:prstClr val="black"/>
                </a:solidFill>
              </a:rPr>
              <a:pPr/>
              <a:t>‹#›</a:t>
            </a:fld>
            <a:endParaRPr lang="hr-H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79675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zervirano mjesto naslova 1"/>
          <p:cNvSpPr>
            <a:spLocks noGrp="1"/>
          </p:cNvSpPr>
          <p:nvPr>
            <p:ph type="title"/>
          </p:nvPr>
        </p:nvSpPr>
        <p:spPr>
          <a:xfrm>
            <a:off x="71406" y="142852"/>
            <a:ext cx="9072594" cy="6429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r-HR" dirty="0" smtClean="0"/>
              <a:t>Kliknite da biste uredili stil naslova matrice</a:t>
            </a:r>
            <a:endParaRPr lang="hr-HR" dirty="0"/>
          </a:p>
        </p:txBody>
      </p:sp>
      <p:sp>
        <p:nvSpPr>
          <p:cNvPr id="3" name="Rezervirano mjesto teksta 2"/>
          <p:cNvSpPr>
            <a:spLocks noGrp="1"/>
          </p:cNvSpPr>
          <p:nvPr>
            <p:ph type="body" idx="1"/>
          </p:nvPr>
        </p:nvSpPr>
        <p:spPr>
          <a:xfrm>
            <a:off x="71438" y="1000108"/>
            <a:ext cx="9001156" cy="56864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r-HR" dirty="0" smtClean="0"/>
              <a:t>Kliknite da biste uredili stilove teksta matrice</a:t>
            </a:r>
          </a:p>
          <a:p>
            <a:pPr lvl="1"/>
            <a:r>
              <a:rPr lang="hr-HR" dirty="0" smtClean="0"/>
              <a:t>Druga razina</a:t>
            </a:r>
          </a:p>
          <a:p>
            <a:pPr lvl="2"/>
            <a:r>
              <a:rPr lang="hr-HR" dirty="0" smtClean="0"/>
              <a:t>Treća razina</a:t>
            </a:r>
          </a:p>
          <a:p>
            <a:pPr lvl="3"/>
            <a:r>
              <a:rPr lang="hr-HR" dirty="0" smtClean="0"/>
              <a:t>Četvrta razina</a:t>
            </a:r>
          </a:p>
          <a:p>
            <a:pPr lvl="4"/>
            <a:r>
              <a:rPr lang="hr-HR" dirty="0" smtClean="0"/>
              <a:t>Peta razina</a:t>
            </a:r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23372968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txStyles>
    <p:titleStyle>
      <a:lvl1pPr algn="l" defTabSz="914400" rtl="0" eaLnBrk="1" latinLnBrk="0" hangingPunct="1"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Calibri" pitchFamily="34" charset="0"/>
        <a:buChar char="–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Calibri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Calibri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Calibri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Calibri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r-Latn-C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21.wdp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22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22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23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24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25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9.png"/><Relationship Id="rId4" Type="http://schemas.openxmlformats.org/officeDocument/2006/relationships/image" Target="../media/image28.jpe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26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27.wdp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28.wdp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4" Type="http://schemas.microsoft.com/office/2007/relationships/hdphoto" Target="../media/hdphoto29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30.wdp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30.wdp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.png"/><Relationship Id="rId5" Type="http://schemas.microsoft.com/office/2007/relationships/hdphoto" Target="../media/hdphoto31.wdp"/><Relationship Id="rId4" Type="http://schemas.openxmlformats.org/officeDocument/2006/relationships/image" Target="../media/image35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2.png"/><Relationship Id="rId4" Type="http://schemas.openxmlformats.org/officeDocument/2006/relationships/image" Target="../media/image41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4" Type="http://schemas.microsoft.com/office/2007/relationships/hdphoto" Target="../media/hdphoto32.wdp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33.wdp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34.wdp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34.wdp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35.wdp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36.wdp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5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hyperlink" Target="https://youtu.be/qGMwDyTLDpU" TargetMode="External"/><Relationship Id="rId13" Type="http://schemas.openxmlformats.org/officeDocument/2006/relationships/hyperlink" Target="https://youtu.be/VP3BpNk6xHY" TargetMode="External"/><Relationship Id="rId3" Type="http://schemas.openxmlformats.org/officeDocument/2006/relationships/hyperlink" Target="https://www.youtube.com/watch?v=VEG8YTW61yk" TargetMode="External"/><Relationship Id="rId7" Type="http://schemas.openxmlformats.org/officeDocument/2006/relationships/hyperlink" Target="https://youtu.be/jXsg8kNlGVs" TargetMode="External"/><Relationship Id="rId12" Type="http://schemas.openxmlformats.org/officeDocument/2006/relationships/hyperlink" Target="https://youtu.be/qajGraB5e-0" TargetMode="External"/><Relationship Id="rId2" Type="http://schemas.openxmlformats.org/officeDocument/2006/relationships/hyperlink" Target="https://youtu.be/6jcnf1e5T7Q" TargetMode="External"/><Relationship Id="rId16" Type="http://schemas.openxmlformats.org/officeDocument/2006/relationships/hyperlink" Target="https://youtu.be/hHwAyC1CaFQ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youtu.be/LjxnkHDU6z8" TargetMode="External"/><Relationship Id="rId11" Type="http://schemas.openxmlformats.org/officeDocument/2006/relationships/hyperlink" Target="https://youtu.be/jtoTvMHNx6k" TargetMode="External"/><Relationship Id="rId5" Type="http://schemas.openxmlformats.org/officeDocument/2006/relationships/hyperlink" Target="https://www.youtube.com/watch?v=5Ip4wq4Rsy8" TargetMode="External"/><Relationship Id="rId15" Type="http://schemas.openxmlformats.org/officeDocument/2006/relationships/hyperlink" Target="https://youtu.be/rv3Elal2Z-A" TargetMode="External"/><Relationship Id="rId10" Type="http://schemas.openxmlformats.org/officeDocument/2006/relationships/hyperlink" Target="https://youtu.be/7qFjZKndHGM" TargetMode="External"/><Relationship Id="rId4" Type="http://schemas.openxmlformats.org/officeDocument/2006/relationships/hyperlink" Target="https://www.youtube.com/watch?v=ar-rzqUYdf0" TargetMode="External"/><Relationship Id="rId9" Type="http://schemas.openxmlformats.org/officeDocument/2006/relationships/hyperlink" Target="https://youtu.be/kGDGN3r4FBU" TargetMode="External"/><Relationship Id="rId14" Type="http://schemas.openxmlformats.org/officeDocument/2006/relationships/hyperlink" Target="https://youtu.be/sfXbQjujC1E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Relationship Id="rId5" Type="http://schemas.microsoft.com/office/2007/relationships/hdphoto" Target="../media/hdphoto5.wdp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microsoft.com/office/2007/relationships/hdphoto" Target="../media/hdphoto7.wdp"/><Relationship Id="rId7" Type="http://schemas.microsoft.com/office/2007/relationships/hdphoto" Target="../media/hdphoto9.wdp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jpeg"/><Relationship Id="rId5" Type="http://schemas.microsoft.com/office/2007/relationships/hdphoto" Target="../media/hdphoto8.wdp"/><Relationship Id="rId4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.xml"/><Relationship Id="rId5" Type="http://schemas.microsoft.com/office/2007/relationships/hdphoto" Target="../media/hdphoto11.wdp"/><Relationship Id="rId4" Type="http://schemas.openxmlformats.org/officeDocument/2006/relationships/image" Target="../media/image13.jpeg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14.wdp"/><Relationship Id="rId13" Type="http://schemas.openxmlformats.org/officeDocument/2006/relationships/image" Target="../media/image19.png"/><Relationship Id="rId18" Type="http://schemas.microsoft.com/office/2007/relationships/hdphoto" Target="../media/hdphoto19.wdp"/><Relationship Id="rId3" Type="http://schemas.openxmlformats.org/officeDocument/2006/relationships/image" Target="../media/image14.jpeg"/><Relationship Id="rId7" Type="http://schemas.openxmlformats.org/officeDocument/2006/relationships/image" Target="../media/image16.png"/><Relationship Id="rId12" Type="http://schemas.microsoft.com/office/2007/relationships/hdphoto" Target="../media/hdphoto16.wdp"/><Relationship Id="rId17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6" Type="http://schemas.microsoft.com/office/2007/relationships/hdphoto" Target="../media/hdphoto18.wdp"/><Relationship Id="rId20" Type="http://schemas.microsoft.com/office/2007/relationships/hdphoto" Target="../media/hdphoto20.wdp"/><Relationship Id="rId1" Type="http://schemas.openxmlformats.org/officeDocument/2006/relationships/slideLayout" Target="../slideLayouts/slideLayout9.xml"/><Relationship Id="rId6" Type="http://schemas.microsoft.com/office/2007/relationships/hdphoto" Target="../media/hdphoto13.wdp"/><Relationship Id="rId11" Type="http://schemas.openxmlformats.org/officeDocument/2006/relationships/image" Target="../media/image18.png"/><Relationship Id="rId5" Type="http://schemas.openxmlformats.org/officeDocument/2006/relationships/image" Target="../media/image15.jpeg"/><Relationship Id="rId15" Type="http://schemas.openxmlformats.org/officeDocument/2006/relationships/image" Target="../media/image20.png"/><Relationship Id="rId10" Type="http://schemas.microsoft.com/office/2007/relationships/hdphoto" Target="../media/hdphoto15.wdp"/><Relationship Id="rId19" Type="http://schemas.openxmlformats.org/officeDocument/2006/relationships/image" Target="../media/image22.png"/><Relationship Id="rId4" Type="http://schemas.microsoft.com/office/2007/relationships/hdphoto" Target="../media/hdphoto12.wdp"/><Relationship Id="rId9" Type="http://schemas.openxmlformats.org/officeDocument/2006/relationships/image" Target="../media/image17.png"/><Relationship Id="rId14" Type="http://schemas.microsoft.com/office/2007/relationships/hdphoto" Target="../media/hdphoto17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00808"/>
            <a:ext cx="7772400" cy="1730623"/>
          </a:xfrm>
        </p:spPr>
        <p:txBody>
          <a:bodyPr>
            <a:noAutofit/>
          </a:bodyPr>
          <a:lstStyle/>
          <a:p>
            <a:pPr algn="ctr"/>
            <a:r>
              <a:rPr lang="hr-HR" sz="6000" b="1" dirty="0" smtClean="0"/>
              <a:t>Turistička geografija</a:t>
            </a:r>
            <a:br>
              <a:rPr lang="hr-HR" sz="6000" b="1" dirty="0" smtClean="0"/>
            </a:br>
            <a:r>
              <a:rPr lang="hr-HR" sz="4400" dirty="0" smtClean="0">
                <a:solidFill>
                  <a:srgbClr val="FF0000"/>
                </a:solidFill>
              </a:rPr>
              <a:t>sažetak za ispit</a:t>
            </a:r>
            <a:endParaRPr lang="hr-HR" sz="4800" dirty="0">
              <a:solidFill>
                <a:srgbClr val="FF000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4869160"/>
            <a:ext cx="6912768" cy="1320552"/>
          </a:xfrm>
        </p:spPr>
        <p:txBody>
          <a:bodyPr>
            <a:noAutofit/>
          </a:bodyPr>
          <a:lstStyle/>
          <a:p>
            <a:pPr marL="457200" indent="-457200" algn="l">
              <a:spcBef>
                <a:spcPts val="0"/>
              </a:spcBef>
              <a:buFont typeface="Calibri" panose="020F0502020204030204" pitchFamily="34" charset="0"/>
              <a:buChar char="―"/>
            </a:pPr>
            <a:r>
              <a:rPr lang="hr-HR" sz="2800" dirty="0" smtClean="0"/>
              <a:t>Istra</a:t>
            </a:r>
          </a:p>
          <a:p>
            <a:pPr marL="457200" indent="-457200" algn="l">
              <a:spcBef>
                <a:spcPts val="0"/>
              </a:spcBef>
              <a:buFont typeface="Calibri" panose="020F0502020204030204" pitchFamily="34" charset="0"/>
              <a:buChar char="―"/>
            </a:pPr>
            <a:r>
              <a:rPr lang="hr-HR" sz="2800" dirty="0" smtClean="0"/>
              <a:t>Kvarner – priobalje i otoci</a:t>
            </a:r>
          </a:p>
          <a:p>
            <a:pPr marL="457200" indent="-457200" algn="l">
              <a:spcBef>
                <a:spcPts val="0"/>
              </a:spcBef>
              <a:buFont typeface="Calibri" panose="020F0502020204030204" pitchFamily="34" charset="0"/>
              <a:buChar char="―"/>
            </a:pPr>
            <a:r>
              <a:rPr lang="hr-HR" sz="2800" dirty="0" smtClean="0"/>
              <a:t>Velebit i NP Paklenica</a:t>
            </a:r>
          </a:p>
          <a:p>
            <a:pPr marL="457200" indent="-457200" algn="l">
              <a:spcBef>
                <a:spcPts val="0"/>
              </a:spcBef>
              <a:buFont typeface="Calibri" panose="020F0502020204030204" pitchFamily="34" charset="0"/>
              <a:buChar char="―"/>
            </a:pPr>
            <a:r>
              <a:rPr lang="hr-HR" sz="2800" dirty="0" smtClean="0"/>
              <a:t>Sjeverna Dalmacija, NP Kornati i NP Krka</a:t>
            </a:r>
            <a:endParaRPr lang="hr-HR" sz="2800" dirty="0"/>
          </a:p>
        </p:txBody>
      </p:sp>
    </p:spTree>
    <p:extLst>
      <p:ext uri="{BB962C8B-B14F-4D97-AF65-F5344CB8AC3E}">
        <p14:creationId xmlns:p14="http://schemas.microsoft.com/office/powerpoint/2010/main" val="279203138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412551" y="0"/>
            <a:ext cx="4724775" cy="6844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reeform 6"/>
          <p:cNvSpPr/>
          <p:nvPr/>
        </p:nvSpPr>
        <p:spPr>
          <a:xfrm>
            <a:off x="4583289" y="486366"/>
            <a:ext cx="4507479" cy="6374856"/>
          </a:xfrm>
          <a:custGeom>
            <a:avLst/>
            <a:gdLst>
              <a:gd name="connsiteX0" fmla="*/ 511225 w 4507479"/>
              <a:gd name="connsiteY0" fmla="*/ 1810520 h 6374856"/>
              <a:gd name="connsiteX1" fmla="*/ 391482 w 4507479"/>
              <a:gd name="connsiteY1" fmla="*/ 1298891 h 6374856"/>
              <a:gd name="connsiteX2" fmla="*/ 543882 w 4507479"/>
              <a:gd name="connsiteY2" fmla="*/ 634863 h 6374856"/>
              <a:gd name="connsiteX3" fmla="*/ 783368 w 4507479"/>
              <a:gd name="connsiteY3" fmla="*/ 90577 h 6374856"/>
              <a:gd name="connsiteX4" fmla="*/ 1501825 w 4507479"/>
              <a:gd name="connsiteY4" fmla="*/ 25263 h 6374856"/>
              <a:gd name="connsiteX5" fmla="*/ 1850168 w 4507479"/>
              <a:gd name="connsiteY5" fmla="*/ 351834 h 6374856"/>
              <a:gd name="connsiteX6" fmla="*/ 2340025 w 4507479"/>
              <a:gd name="connsiteY6" fmla="*/ 765491 h 6374856"/>
              <a:gd name="connsiteX7" fmla="*/ 2906082 w 4507479"/>
              <a:gd name="connsiteY7" fmla="*/ 1375091 h 6374856"/>
              <a:gd name="connsiteX8" fmla="*/ 3417711 w 4507479"/>
              <a:gd name="connsiteY8" fmla="*/ 1701663 h 6374856"/>
              <a:gd name="connsiteX9" fmla="*/ 3733397 w 4507479"/>
              <a:gd name="connsiteY9" fmla="*/ 2322148 h 6374856"/>
              <a:gd name="connsiteX10" fmla="*/ 3776940 w 4507479"/>
              <a:gd name="connsiteY10" fmla="*/ 2757577 h 6374856"/>
              <a:gd name="connsiteX11" fmla="*/ 3668082 w 4507479"/>
              <a:gd name="connsiteY11" fmla="*/ 3443377 h 6374856"/>
              <a:gd name="connsiteX12" fmla="*/ 3635425 w 4507479"/>
              <a:gd name="connsiteY12" fmla="*/ 4107405 h 6374856"/>
              <a:gd name="connsiteX13" fmla="*/ 3842254 w 4507479"/>
              <a:gd name="connsiteY13" fmla="*/ 4727891 h 6374856"/>
              <a:gd name="connsiteX14" fmla="*/ 4114397 w 4507479"/>
              <a:gd name="connsiteY14" fmla="*/ 5206863 h 6374856"/>
              <a:gd name="connsiteX15" fmla="*/ 4506282 w 4507479"/>
              <a:gd name="connsiteY15" fmla="*/ 5674948 h 6374856"/>
              <a:gd name="connsiteX16" fmla="*/ 4223254 w 4507479"/>
              <a:gd name="connsiteY16" fmla="*/ 5631405 h 6374856"/>
              <a:gd name="connsiteX17" fmla="*/ 3853140 w 4507479"/>
              <a:gd name="connsiteY17" fmla="*/ 5217748 h 6374856"/>
              <a:gd name="connsiteX18" fmla="*/ 3428597 w 4507479"/>
              <a:gd name="connsiteY18" fmla="*/ 4804091 h 6374856"/>
              <a:gd name="connsiteX19" fmla="*/ 2840768 w 4507479"/>
              <a:gd name="connsiteY19" fmla="*/ 4390434 h 6374856"/>
              <a:gd name="connsiteX20" fmla="*/ 2405340 w 4507479"/>
              <a:gd name="connsiteY20" fmla="*/ 4640805 h 6374856"/>
              <a:gd name="connsiteX21" fmla="*/ 2503311 w 4507479"/>
              <a:gd name="connsiteY21" fmla="*/ 5021805 h 6374856"/>
              <a:gd name="connsiteX22" fmla="*/ 2655711 w 4507479"/>
              <a:gd name="connsiteY22" fmla="*/ 5674948 h 6374856"/>
              <a:gd name="connsiteX23" fmla="*/ 2111425 w 4507479"/>
              <a:gd name="connsiteY23" fmla="*/ 6317205 h 6374856"/>
              <a:gd name="connsiteX24" fmla="*/ 1850168 w 4507479"/>
              <a:gd name="connsiteY24" fmla="*/ 6328091 h 6374856"/>
              <a:gd name="connsiteX25" fmla="*/ 1207911 w 4507479"/>
              <a:gd name="connsiteY25" fmla="*/ 6175691 h 6374856"/>
              <a:gd name="connsiteX26" fmla="*/ 522111 w 4507479"/>
              <a:gd name="connsiteY26" fmla="*/ 6012405 h 6374856"/>
              <a:gd name="connsiteX27" fmla="*/ 162882 w 4507479"/>
              <a:gd name="connsiteY27" fmla="*/ 5457234 h 6374856"/>
              <a:gd name="connsiteX28" fmla="*/ 10482 w 4507479"/>
              <a:gd name="connsiteY28" fmla="*/ 4651691 h 6374856"/>
              <a:gd name="connsiteX29" fmla="*/ 32254 w 4507479"/>
              <a:gd name="connsiteY29" fmla="*/ 3911463 h 6374856"/>
              <a:gd name="connsiteX30" fmla="*/ 184654 w 4507479"/>
              <a:gd name="connsiteY30" fmla="*/ 3486920 h 6374856"/>
              <a:gd name="connsiteX31" fmla="*/ 532997 w 4507479"/>
              <a:gd name="connsiteY31" fmla="*/ 2572520 h 6374856"/>
              <a:gd name="connsiteX32" fmla="*/ 511225 w 4507479"/>
              <a:gd name="connsiteY32" fmla="*/ 1810520 h 6374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4507479" h="6374856">
                <a:moveTo>
                  <a:pt x="511225" y="1810520"/>
                </a:moveTo>
                <a:cubicBezTo>
                  <a:pt x="487639" y="1598248"/>
                  <a:pt x="386039" y="1494834"/>
                  <a:pt x="391482" y="1298891"/>
                </a:cubicBezTo>
                <a:cubicBezTo>
                  <a:pt x="396925" y="1102948"/>
                  <a:pt x="478568" y="836249"/>
                  <a:pt x="543882" y="634863"/>
                </a:cubicBezTo>
                <a:cubicBezTo>
                  <a:pt x="609196" y="433477"/>
                  <a:pt x="623711" y="192177"/>
                  <a:pt x="783368" y="90577"/>
                </a:cubicBezTo>
                <a:cubicBezTo>
                  <a:pt x="943025" y="-11023"/>
                  <a:pt x="1324025" y="-18280"/>
                  <a:pt x="1501825" y="25263"/>
                </a:cubicBezTo>
                <a:cubicBezTo>
                  <a:pt x="1679625" y="68806"/>
                  <a:pt x="1710468" y="228463"/>
                  <a:pt x="1850168" y="351834"/>
                </a:cubicBezTo>
                <a:cubicBezTo>
                  <a:pt x="1989868" y="475205"/>
                  <a:pt x="2164039" y="594948"/>
                  <a:pt x="2340025" y="765491"/>
                </a:cubicBezTo>
                <a:cubicBezTo>
                  <a:pt x="2516011" y="936034"/>
                  <a:pt x="2726468" y="1219062"/>
                  <a:pt x="2906082" y="1375091"/>
                </a:cubicBezTo>
                <a:cubicBezTo>
                  <a:pt x="3085696" y="1531120"/>
                  <a:pt x="3279825" y="1543820"/>
                  <a:pt x="3417711" y="1701663"/>
                </a:cubicBezTo>
                <a:cubicBezTo>
                  <a:pt x="3555597" y="1859506"/>
                  <a:pt x="3673526" y="2146162"/>
                  <a:pt x="3733397" y="2322148"/>
                </a:cubicBezTo>
                <a:cubicBezTo>
                  <a:pt x="3793268" y="2498134"/>
                  <a:pt x="3787826" y="2570706"/>
                  <a:pt x="3776940" y="2757577"/>
                </a:cubicBezTo>
                <a:cubicBezTo>
                  <a:pt x="3766054" y="2944449"/>
                  <a:pt x="3691668" y="3218406"/>
                  <a:pt x="3668082" y="3443377"/>
                </a:cubicBezTo>
                <a:cubicBezTo>
                  <a:pt x="3644496" y="3668348"/>
                  <a:pt x="3606396" y="3893319"/>
                  <a:pt x="3635425" y="4107405"/>
                </a:cubicBezTo>
                <a:cubicBezTo>
                  <a:pt x="3664454" y="4321491"/>
                  <a:pt x="3762425" y="4544648"/>
                  <a:pt x="3842254" y="4727891"/>
                </a:cubicBezTo>
                <a:cubicBezTo>
                  <a:pt x="3922083" y="4911134"/>
                  <a:pt x="4003726" y="5049020"/>
                  <a:pt x="4114397" y="5206863"/>
                </a:cubicBezTo>
                <a:cubicBezTo>
                  <a:pt x="4225068" y="5364706"/>
                  <a:pt x="4488139" y="5604191"/>
                  <a:pt x="4506282" y="5674948"/>
                </a:cubicBezTo>
                <a:cubicBezTo>
                  <a:pt x="4524425" y="5745705"/>
                  <a:pt x="4332111" y="5707605"/>
                  <a:pt x="4223254" y="5631405"/>
                </a:cubicBezTo>
                <a:cubicBezTo>
                  <a:pt x="4114397" y="5555205"/>
                  <a:pt x="3985583" y="5355634"/>
                  <a:pt x="3853140" y="5217748"/>
                </a:cubicBezTo>
                <a:cubicBezTo>
                  <a:pt x="3720697" y="5079862"/>
                  <a:pt x="3597326" y="4941977"/>
                  <a:pt x="3428597" y="4804091"/>
                </a:cubicBezTo>
                <a:cubicBezTo>
                  <a:pt x="3259868" y="4666205"/>
                  <a:pt x="3011311" y="4417648"/>
                  <a:pt x="2840768" y="4390434"/>
                </a:cubicBezTo>
                <a:cubicBezTo>
                  <a:pt x="2670225" y="4363220"/>
                  <a:pt x="2461583" y="4535577"/>
                  <a:pt x="2405340" y="4640805"/>
                </a:cubicBezTo>
                <a:cubicBezTo>
                  <a:pt x="2349097" y="4746033"/>
                  <a:pt x="2461583" y="4849448"/>
                  <a:pt x="2503311" y="5021805"/>
                </a:cubicBezTo>
                <a:cubicBezTo>
                  <a:pt x="2545039" y="5194162"/>
                  <a:pt x="2721025" y="5459048"/>
                  <a:pt x="2655711" y="5674948"/>
                </a:cubicBezTo>
                <a:cubicBezTo>
                  <a:pt x="2590397" y="5890848"/>
                  <a:pt x="2245682" y="6208348"/>
                  <a:pt x="2111425" y="6317205"/>
                </a:cubicBezTo>
                <a:cubicBezTo>
                  <a:pt x="1977168" y="6426062"/>
                  <a:pt x="2000754" y="6351677"/>
                  <a:pt x="1850168" y="6328091"/>
                </a:cubicBezTo>
                <a:cubicBezTo>
                  <a:pt x="1699582" y="6304505"/>
                  <a:pt x="1207911" y="6175691"/>
                  <a:pt x="1207911" y="6175691"/>
                </a:cubicBezTo>
                <a:cubicBezTo>
                  <a:pt x="986568" y="6123077"/>
                  <a:pt x="696282" y="6132148"/>
                  <a:pt x="522111" y="6012405"/>
                </a:cubicBezTo>
                <a:cubicBezTo>
                  <a:pt x="347940" y="5892662"/>
                  <a:pt x="248153" y="5684020"/>
                  <a:pt x="162882" y="5457234"/>
                </a:cubicBezTo>
                <a:cubicBezTo>
                  <a:pt x="77610" y="5230448"/>
                  <a:pt x="32253" y="4909320"/>
                  <a:pt x="10482" y="4651691"/>
                </a:cubicBezTo>
                <a:cubicBezTo>
                  <a:pt x="-11289" y="4394063"/>
                  <a:pt x="3225" y="4105592"/>
                  <a:pt x="32254" y="3911463"/>
                </a:cubicBezTo>
                <a:cubicBezTo>
                  <a:pt x="61283" y="3717335"/>
                  <a:pt x="101197" y="3710077"/>
                  <a:pt x="184654" y="3486920"/>
                </a:cubicBezTo>
                <a:cubicBezTo>
                  <a:pt x="268111" y="3263763"/>
                  <a:pt x="474940" y="2853734"/>
                  <a:pt x="532997" y="2572520"/>
                </a:cubicBezTo>
                <a:cubicBezTo>
                  <a:pt x="591054" y="2291306"/>
                  <a:pt x="534811" y="2022792"/>
                  <a:pt x="511225" y="1810520"/>
                </a:cubicBezTo>
                <a:close/>
              </a:path>
            </a:pathLst>
          </a:cu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16" name="Rezervirano mjesto teksta 3"/>
          <p:cNvSpPr txBox="1">
            <a:spLocks/>
          </p:cNvSpPr>
          <p:nvPr/>
        </p:nvSpPr>
        <p:spPr>
          <a:xfrm>
            <a:off x="-4515" y="589759"/>
            <a:ext cx="4417065" cy="6367633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6000" indent="-216000">
              <a:spcBef>
                <a:spcPts val="600"/>
              </a:spcBef>
              <a:buFont typeface="Calibri" panose="020F0502020204030204" pitchFamily="34" charset="0"/>
              <a:buChar char="‒"/>
            </a:pPr>
            <a:r>
              <a:rPr lang="hr-HR" altLang="sr-Latn-RS" sz="2200" dirty="0" smtClean="0"/>
              <a:t>obuhvaća obalu od </a:t>
            </a:r>
            <a:r>
              <a:rPr lang="hr-HR" altLang="sr-Latn-RS" sz="2200" b="1" dirty="0" smtClean="0">
                <a:solidFill>
                  <a:srgbClr val="FF0000"/>
                </a:solidFill>
              </a:rPr>
              <a:t>Opatije</a:t>
            </a:r>
            <a:r>
              <a:rPr lang="hr-HR" altLang="sr-Latn-RS" sz="2200" dirty="0" smtClean="0">
                <a:solidFill>
                  <a:srgbClr val="FF0000"/>
                </a:solidFill>
              </a:rPr>
              <a:t> </a:t>
            </a:r>
            <a:r>
              <a:rPr lang="hr-HR" altLang="sr-Latn-RS" sz="2200" dirty="0" smtClean="0"/>
              <a:t>do </a:t>
            </a:r>
            <a:r>
              <a:rPr lang="hr-HR" altLang="sr-Latn-RS" sz="2200" b="1" dirty="0" smtClean="0">
                <a:solidFill>
                  <a:srgbClr val="FF0000"/>
                </a:solidFill>
              </a:rPr>
              <a:t>Karlobaga</a:t>
            </a:r>
            <a:r>
              <a:rPr lang="hr-HR" altLang="sr-Latn-RS" sz="2200" dirty="0" smtClean="0">
                <a:solidFill>
                  <a:srgbClr val="FF0000"/>
                </a:solidFill>
              </a:rPr>
              <a:t> </a:t>
            </a:r>
            <a:r>
              <a:rPr lang="hr-HR" altLang="sr-Latn-RS" sz="2200" dirty="0" smtClean="0"/>
              <a:t>te otoke </a:t>
            </a:r>
            <a:r>
              <a:rPr lang="hr-HR" altLang="sr-Latn-RS" sz="2200" b="1" dirty="0">
                <a:solidFill>
                  <a:srgbClr val="FF0000"/>
                </a:solidFill>
                <a:highlight>
                  <a:srgbClr val="FFFF00"/>
                </a:highlight>
                <a:ea typeface="Calibri"/>
                <a:cs typeface="Times New Roman"/>
              </a:rPr>
              <a:t>Krk, Cres, Lošinj i Rab</a:t>
            </a:r>
            <a:r>
              <a:rPr lang="hr-HR" altLang="sr-Latn-RS" sz="2200" b="1" dirty="0" smtClean="0">
                <a:solidFill>
                  <a:srgbClr val="FF0000"/>
                </a:solidFill>
              </a:rPr>
              <a:t> </a:t>
            </a:r>
          </a:p>
          <a:p>
            <a:pPr marL="216000" indent="-216000">
              <a:spcBef>
                <a:spcPts val="1800"/>
              </a:spcBef>
              <a:buFont typeface="Calibri" panose="020F0502020204030204" pitchFamily="34" charset="0"/>
              <a:buChar char="‒"/>
            </a:pPr>
            <a:r>
              <a:rPr lang="hr-HR" altLang="sr-Latn-RS" b="1" dirty="0">
                <a:solidFill>
                  <a:srgbClr val="FF0000"/>
                </a:solidFill>
                <a:highlight>
                  <a:srgbClr val="FFFF00"/>
                </a:highlight>
                <a:ea typeface="Calibri"/>
                <a:cs typeface="Times New Roman"/>
              </a:rPr>
              <a:t>2 turističke cjeline</a:t>
            </a:r>
          </a:p>
          <a:p>
            <a:pPr marL="616050" lvl="1" indent="-216000">
              <a:spcBef>
                <a:spcPts val="0"/>
              </a:spcBef>
              <a:buFont typeface="Calibri" panose="020F0502020204030204" pitchFamily="34" charset="0"/>
              <a:buChar char="‒"/>
            </a:pPr>
            <a:r>
              <a:rPr lang="hr-HR" altLang="sr-Latn-RS" sz="2200" dirty="0" smtClean="0"/>
              <a:t>kvarnersko </a:t>
            </a:r>
            <a:r>
              <a:rPr lang="hr-HR" altLang="sr-Latn-RS" sz="2200" b="1" dirty="0" smtClean="0">
                <a:solidFill>
                  <a:srgbClr val="FF0000"/>
                </a:solidFill>
              </a:rPr>
              <a:t>primorje</a:t>
            </a:r>
          </a:p>
          <a:p>
            <a:pPr marL="616050" lvl="1" indent="-216000">
              <a:spcBef>
                <a:spcPts val="600"/>
              </a:spcBef>
              <a:buFont typeface="Calibri" panose="020F0502020204030204" pitchFamily="34" charset="0"/>
              <a:buChar char="‒"/>
            </a:pPr>
            <a:r>
              <a:rPr lang="hr-HR" altLang="sr-Latn-RS" sz="2200" dirty="0" smtClean="0"/>
              <a:t>kvarnerski </a:t>
            </a:r>
            <a:r>
              <a:rPr lang="hr-HR" altLang="sr-Latn-RS" sz="2200" b="1" dirty="0" smtClean="0">
                <a:solidFill>
                  <a:srgbClr val="FF0000"/>
                </a:solidFill>
              </a:rPr>
              <a:t>otoci</a:t>
            </a:r>
          </a:p>
          <a:p>
            <a:pPr marL="216000" indent="-216000">
              <a:spcBef>
                <a:spcPts val="1800"/>
              </a:spcBef>
              <a:buFont typeface="Calibri" panose="020F0502020204030204" pitchFamily="34" charset="0"/>
              <a:buChar char="‒"/>
            </a:pPr>
            <a:r>
              <a:rPr lang="hr-HR" altLang="sr-Latn-RS" b="1" dirty="0">
                <a:solidFill>
                  <a:srgbClr val="FF0000"/>
                </a:solidFill>
                <a:highlight>
                  <a:srgbClr val="FFFF00"/>
                </a:highlight>
                <a:ea typeface="Calibri"/>
                <a:cs typeface="Times New Roman"/>
              </a:rPr>
              <a:t>4 turističke regije</a:t>
            </a:r>
          </a:p>
          <a:p>
            <a:pPr marL="616050" lvl="1" indent="-216000">
              <a:spcBef>
                <a:spcPts val="600"/>
              </a:spcBef>
              <a:buFont typeface="Calibri" panose="020F0502020204030204" pitchFamily="34" charset="0"/>
              <a:buChar char="‒"/>
            </a:pPr>
            <a:r>
              <a:rPr lang="hr-HR" altLang="sr-Latn-RS" sz="2200" dirty="0"/>
              <a:t>opatijsko primorje</a:t>
            </a:r>
          </a:p>
          <a:p>
            <a:pPr marL="616050" lvl="1" indent="-216000">
              <a:spcBef>
                <a:spcPts val="600"/>
              </a:spcBef>
              <a:buFont typeface="Calibri" panose="020F0502020204030204" pitchFamily="34" charset="0"/>
              <a:buChar char="‒"/>
            </a:pPr>
            <a:r>
              <a:rPr lang="hr-HR" altLang="sr-Latn-RS" sz="2200" dirty="0"/>
              <a:t>riječko primorje</a:t>
            </a:r>
          </a:p>
          <a:p>
            <a:pPr marL="616050" lvl="1" indent="-216000">
              <a:spcBef>
                <a:spcPts val="600"/>
              </a:spcBef>
              <a:buFont typeface="Calibri" panose="020F0502020204030204" pitchFamily="34" charset="0"/>
              <a:buChar char="‒"/>
            </a:pPr>
            <a:r>
              <a:rPr lang="hr-HR" altLang="sr-Latn-RS" sz="2200" dirty="0" smtClean="0"/>
              <a:t>crikveničko-vinodolsko primorje</a:t>
            </a:r>
          </a:p>
          <a:p>
            <a:pPr marL="616050" lvl="1" indent="-216000">
              <a:spcBef>
                <a:spcPts val="600"/>
              </a:spcBef>
              <a:buFont typeface="Calibri" panose="020F0502020204030204" pitchFamily="34" charset="0"/>
              <a:buChar char="‒"/>
            </a:pPr>
            <a:r>
              <a:rPr lang="hr-HR" altLang="sr-Latn-RS" sz="2200" dirty="0" smtClean="0"/>
              <a:t>kvarnerski otoci</a:t>
            </a:r>
          </a:p>
          <a:p>
            <a:pPr marL="216000" indent="-216000">
              <a:spcBef>
                <a:spcPts val="1800"/>
              </a:spcBef>
              <a:buFont typeface="Calibri" panose="020F0502020204030204" pitchFamily="34" charset="0"/>
              <a:buChar char="‒"/>
            </a:pPr>
            <a:r>
              <a:rPr lang="hr-HR" altLang="sr-Latn-RS" dirty="0" smtClean="0"/>
              <a:t>ostvaruje </a:t>
            </a:r>
            <a:r>
              <a:rPr lang="hr-HR" altLang="sr-Latn-RS" b="1" dirty="0">
                <a:solidFill>
                  <a:srgbClr val="FF0000"/>
                </a:solidFill>
                <a:highlight>
                  <a:srgbClr val="FFFF00"/>
                </a:highlight>
                <a:ea typeface="Calibri"/>
                <a:cs typeface="Times New Roman"/>
              </a:rPr>
              <a:t>oko 25% ukupnog turističkog prometa Hrvatske</a:t>
            </a:r>
          </a:p>
        </p:txBody>
      </p:sp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Kvarner</a:t>
            </a:r>
            <a:endParaRPr lang="hr-HR" dirty="0"/>
          </a:p>
        </p:txBody>
      </p:sp>
      <p:sp>
        <p:nvSpPr>
          <p:cNvPr id="4" name="Oval 3"/>
          <p:cNvSpPr/>
          <p:nvPr/>
        </p:nvSpPr>
        <p:spPr>
          <a:xfrm rot="1341352">
            <a:off x="5048237" y="495599"/>
            <a:ext cx="368824" cy="1117516"/>
          </a:xfrm>
          <a:prstGeom prst="ellipse">
            <a:avLst/>
          </a:prstGeom>
          <a:noFill/>
          <a:ln w="57150">
            <a:solidFill>
              <a:srgbClr val="184EE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19" name="Oval 18"/>
          <p:cNvSpPr/>
          <p:nvPr/>
        </p:nvSpPr>
        <p:spPr>
          <a:xfrm rot="17995196">
            <a:off x="5754395" y="64636"/>
            <a:ext cx="524542" cy="1347515"/>
          </a:xfrm>
          <a:prstGeom prst="ellipse">
            <a:avLst/>
          </a:prstGeom>
          <a:noFill/>
          <a:ln w="57150">
            <a:solidFill>
              <a:srgbClr val="184EE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25" name="Oval 24"/>
          <p:cNvSpPr/>
          <p:nvPr/>
        </p:nvSpPr>
        <p:spPr>
          <a:xfrm rot="18604570">
            <a:off x="6975239" y="811699"/>
            <a:ext cx="524542" cy="1714427"/>
          </a:xfrm>
          <a:prstGeom prst="ellipse">
            <a:avLst/>
          </a:prstGeom>
          <a:noFill/>
          <a:ln w="57150">
            <a:solidFill>
              <a:srgbClr val="184EE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26" name="Rectangle 25"/>
          <p:cNvSpPr/>
          <p:nvPr/>
        </p:nvSpPr>
        <p:spPr>
          <a:xfrm>
            <a:off x="4644008" y="620688"/>
            <a:ext cx="648072" cy="243566"/>
          </a:xfrm>
          <a:prstGeom prst="rect">
            <a:avLst/>
          </a:prstGeom>
          <a:solidFill>
            <a:schemeClr val="bg1"/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hr-HR" sz="1400" b="1" dirty="0" smtClean="0">
                <a:solidFill>
                  <a:schemeClr val="tx1"/>
                </a:solidFill>
              </a:rPr>
              <a:t>Opatija</a:t>
            </a:r>
            <a:endParaRPr lang="hr-HR" sz="1400" b="1" dirty="0">
              <a:solidFill>
                <a:schemeClr val="tx1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5508104" y="589759"/>
            <a:ext cx="648072" cy="243566"/>
          </a:xfrm>
          <a:prstGeom prst="rect">
            <a:avLst/>
          </a:prstGeom>
          <a:solidFill>
            <a:schemeClr val="bg1"/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hr-HR" sz="1400" b="1" dirty="0" smtClean="0">
                <a:solidFill>
                  <a:schemeClr val="tx1"/>
                </a:solidFill>
              </a:rPr>
              <a:t>Rijeka</a:t>
            </a:r>
            <a:endParaRPr lang="hr-HR" sz="1400" b="1" dirty="0">
              <a:solidFill>
                <a:schemeClr val="tx1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7236296" y="1641261"/>
            <a:ext cx="864096" cy="243566"/>
          </a:xfrm>
          <a:prstGeom prst="rect">
            <a:avLst/>
          </a:prstGeom>
          <a:solidFill>
            <a:schemeClr val="bg1"/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hr-HR" sz="1400" b="1" dirty="0" smtClean="0">
                <a:solidFill>
                  <a:schemeClr val="tx1"/>
                </a:solidFill>
              </a:rPr>
              <a:t>Crikvenica</a:t>
            </a:r>
            <a:endParaRPr lang="hr-HR" sz="1400" b="1" dirty="0">
              <a:solidFill>
                <a:schemeClr val="tx1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8351784" y="6165304"/>
            <a:ext cx="785542" cy="243566"/>
          </a:xfrm>
          <a:prstGeom prst="rect">
            <a:avLst/>
          </a:prstGeom>
          <a:solidFill>
            <a:schemeClr val="bg1"/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hr-HR" sz="1400" b="1" dirty="0" smtClean="0">
                <a:solidFill>
                  <a:schemeClr val="tx1"/>
                </a:solidFill>
              </a:rPr>
              <a:t>Karlobag</a:t>
            </a:r>
            <a:endParaRPr lang="hr-HR" sz="1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267457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75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50"/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250"/>
                            </p:stCondLst>
                            <p:childTnLst>
                              <p:par>
                                <p:cTn id="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250"/>
                                        <p:tgtEl>
                                          <p:spTgt spid="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750"/>
                            </p:stCondLst>
                            <p:childTnLst>
                              <p:par>
                                <p:cTn id="6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250"/>
                                        <p:tgtEl>
                                          <p:spTgt spid="1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2000"/>
                            </p:stCondLst>
                            <p:childTnLst>
                              <p:par>
                                <p:cTn id="7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250"/>
                                        <p:tgtEl>
                                          <p:spTgt spid="1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4" grpId="0" animBg="1"/>
      <p:bldP spid="19" grpId="0" animBg="1"/>
      <p:bldP spid="25" grpId="0" animBg="1"/>
      <p:bldP spid="26" grpId="0" animBg="1"/>
      <p:bldP spid="27" grpId="0" animBg="1"/>
      <p:bldP spid="28" grpId="0" animBg="1"/>
      <p:bldP spid="2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610523" y="116631"/>
            <a:ext cx="3462251" cy="6621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zervirano mjesto teksta 3"/>
          <p:cNvSpPr txBox="1">
            <a:spLocks/>
          </p:cNvSpPr>
          <p:nvPr/>
        </p:nvSpPr>
        <p:spPr>
          <a:xfrm>
            <a:off x="-4515" y="589759"/>
            <a:ext cx="5615038" cy="6148497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6000" indent="-216000">
              <a:spcBef>
                <a:spcPts val="600"/>
              </a:spcBef>
              <a:buFont typeface="Calibri" panose="020F0502020204030204" pitchFamily="34" charset="0"/>
              <a:buChar char="‒"/>
            </a:pPr>
            <a:r>
              <a:rPr lang="hr-HR" altLang="sr-Latn-RS" sz="2200" dirty="0" smtClean="0"/>
              <a:t>obala uz Učku – strma obala</a:t>
            </a:r>
          </a:p>
          <a:p>
            <a:pPr marL="216000" indent="-216000">
              <a:spcBef>
                <a:spcPts val="1200"/>
              </a:spcBef>
              <a:buFont typeface="Calibri" panose="020F0502020204030204" pitchFamily="34" charset="0"/>
              <a:buChar char="‒"/>
            </a:pPr>
            <a:r>
              <a:rPr lang="hr-HR" altLang="sr-Latn-RS" sz="2200" dirty="0" smtClean="0"/>
              <a:t>opatijsko primorje ima razvijen </a:t>
            </a:r>
            <a:r>
              <a:rPr lang="hr-HR" altLang="sr-Latn-RS" sz="2200" b="1" dirty="0" err="1" smtClean="0">
                <a:solidFill>
                  <a:srgbClr val="FF0000"/>
                </a:solidFill>
              </a:rPr>
              <a:t>gastro</a:t>
            </a:r>
            <a:r>
              <a:rPr lang="hr-HR" altLang="sr-Latn-RS" sz="2200" dirty="0" smtClean="0"/>
              <a:t>, </a:t>
            </a:r>
            <a:r>
              <a:rPr lang="hr-HR" altLang="sr-Latn-RS" sz="2200" b="1" dirty="0" err="1" smtClean="0">
                <a:solidFill>
                  <a:srgbClr val="FF0000"/>
                </a:solidFill>
              </a:rPr>
              <a:t>wellnes</a:t>
            </a:r>
            <a:r>
              <a:rPr lang="hr-HR" altLang="sr-Latn-RS" sz="2200" dirty="0" smtClean="0">
                <a:solidFill>
                  <a:srgbClr val="FF0000"/>
                </a:solidFill>
              </a:rPr>
              <a:t> </a:t>
            </a:r>
            <a:r>
              <a:rPr lang="hr-HR" altLang="sr-Latn-RS" sz="2200" dirty="0" smtClean="0"/>
              <a:t>i </a:t>
            </a:r>
            <a:r>
              <a:rPr lang="hr-HR" altLang="sr-Latn-RS" sz="2200" b="1" dirty="0" smtClean="0">
                <a:solidFill>
                  <a:srgbClr val="FF0000"/>
                </a:solidFill>
              </a:rPr>
              <a:t>kongresni</a:t>
            </a:r>
            <a:r>
              <a:rPr lang="hr-HR" altLang="sr-Latn-RS" sz="2200" dirty="0" smtClean="0">
                <a:solidFill>
                  <a:srgbClr val="FF0000"/>
                </a:solidFill>
              </a:rPr>
              <a:t> </a:t>
            </a:r>
            <a:r>
              <a:rPr lang="hr-HR" altLang="sr-Latn-RS" sz="2200" b="1" dirty="0" smtClean="0">
                <a:solidFill>
                  <a:srgbClr val="FF0000"/>
                </a:solidFill>
              </a:rPr>
              <a:t>turizam</a:t>
            </a:r>
          </a:p>
          <a:p>
            <a:pPr marL="216000" indent="-216000">
              <a:spcBef>
                <a:spcPts val="1800"/>
              </a:spcBef>
              <a:buFont typeface="Calibri" panose="020F0502020204030204" pitchFamily="34" charset="0"/>
              <a:buChar char="‒"/>
            </a:pPr>
            <a:r>
              <a:rPr lang="hr-HR" altLang="sr-Latn-RS" sz="2200" b="1" dirty="0" smtClean="0">
                <a:solidFill>
                  <a:srgbClr val="FF0000"/>
                </a:solidFill>
              </a:rPr>
              <a:t>Opatija </a:t>
            </a:r>
            <a:r>
              <a:rPr lang="hr-HR" altLang="sr-Latn-RS" sz="2200" b="1" dirty="0" smtClean="0"/>
              <a:t>– </a:t>
            </a:r>
            <a:r>
              <a:rPr lang="hr-HR" altLang="sr-Latn-RS" sz="2200" dirty="0" smtClean="0"/>
              <a:t>počinje se razvijati sredinom 19. st – izgradnja </a:t>
            </a:r>
            <a:r>
              <a:rPr lang="hr-HR" altLang="sr-Latn-RS" sz="2200" b="1" dirty="0" smtClean="0"/>
              <a:t>Ville </a:t>
            </a:r>
            <a:r>
              <a:rPr lang="hr-HR" altLang="sr-Latn-RS" sz="2200" b="1" dirty="0" err="1" smtClean="0"/>
              <a:t>Angioline</a:t>
            </a:r>
            <a:endParaRPr lang="hr-HR" altLang="sr-Latn-RS" sz="2200" b="1" dirty="0" smtClean="0"/>
          </a:p>
          <a:p>
            <a:pPr marL="616050" lvl="1" indent="-216000">
              <a:spcBef>
                <a:spcPts val="600"/>
              </a:spcBef>
              <a:buFont typeface="Calibri" panose="020F0502020204030204" pitchFamily="34" charset="0"/>
              <a:buChar char="‒"/>
            </a:pPr>
            <a:r>
              <a:rPr lang="hr-HR" altLang="sr-Latn-RS" sz="2200" b="1" dirty="0">
                <a:solidFill>
                  <a:srgbClr val="FF0000"/>
                </a:solidFill>
                <a:highlight>
                  <a:srgbClr val="FFFF00"/>
                </a:highlight>
                <a:ea typeface="Calibri"/>
                <a:cs typeface="Times New Roman"/>
              </a:rPr>
              <a:t>„zimski Beč”</a:t>
            </a:r>
            <a:r>
              <a:rPr lang="hr-HR" altLang="sr-Latn-RS" dirty="0"/>
              <a:t> </a:t>
            </a:r>
            <a:r>
              <a:rPr lang="hr-HR" altLang="sr-Latn-RS" sz="2200" dirty="0" smtClean="0"/>
              <a:t>– zimovalište austrijskih bogataša</a:t>
            </a:r>
          </a:p>
          <a:p>
            <a:pPr marL="616050" lvl="1" indent="-216000">
              <a:spcBef>
                <a:spcPts val="600"/>
              </a:spcBef>
              <a:buFont typeface="Calibri" panose="020F0502020204030204" pitchFamily="34" charset="0"/>
              <a:buChar char="‒"/>
            </a:pPr>
            <a:r>
              <a:rPr lang="hr-HR" altLang="sr-Latn-RS" sz="2200" dirty="0" smtClean="0"/>
              <a:t>po broju posjetitelja </a:t>
            </a:r>
            <a:r>
              <a:rPr lang="hr-HR" altLang="sr-Latn-RS" sz="2200" b="1" dirty="0">
                <a:solidFill>
                  <a:srgbClr val="FF0000"/>
                </a:solidFill>
                <a:highlight>
                  <a:srgbClr val="FFFF00"/>
                </a:highlight>
                <a:ea typeface="Calibri"/>
                <a:cs typeface="Times New Roman"/>
              </a:rPr>
              <a:t>vodeće turističko mjesto Kvarnera</a:t>
            </a:r>
          </a:p>
          <a:p>
            <a:pPr marL="216000" indent="-216000">
              <a:spcBef>
                <a:spcPts val="1800"/>
              </a:spcBef>
              <a:buFont typeface="Calibri" panose="020F0502020204030204" pitchFamily="34" charset="0"/>
              <a:buChar char="‒"/>
            </a:pPr>
            <a:r>
              <a:rPr lang="hr-HR" altLang="sr-Latn-RS" sz="2200" b="1" dirty="0" smtClean="0">
                <a:solidFill>
                  <a:srgbClr val="FF0000"/>
                </a:solidFill>
              </a:rPr>
              <a:t>Lovran</a:t>
            </a:r>
            <a:r>
              <a:rPr lang="hr-HR" altLang="sr-Latn-RS" sz="2200" dirty="0" smtClean="0"/>
              <a:t> – južno od Opatije</a:t>
            </a:r>
          </a:p>
          <a:p>
            <a:pPr marL="616050" lvl="1" indent="-216000">
              <a:spcBef>
                <a:spcPts val="600"/>
              </a:spcBef>
              <a:buFont typeface="Calibri" panose="020F0502020204030204" pitchFamily="34" charset="0"/>
              <a:buChar char="‒"/>
            </a:pPr>
            <a:r>
              <a:rPr lang="hr-HR" altLang="sr-Latn-RS" sz="2200" dirty="0" smtClean="0"/>
              <a:t>niz uređenih vila</a:t>
            </a:r>
          </a:p>
          <a:p>
            <a:pPr marL="616050" lvl="1" indent="-216000">
              <a:spcBef>
                <a:spcPts val="600"/>
              </a:spcBef>
              <a:buFont typeface="Calibri" panose="020F0502020204030204" pitchFamily="34" charset="0"/>
              <a:buChar char="‒"/>
            </a:pPr>
            <a:r>
              <a:rPr lang="hr-HR" altLang="sr-Latn-RS" sz="2200" dirty="0" smtClean="0"/>
              <a:t>festival marona (kestena)</a:t>
            </a:r>
          </a:p>
        </p:txBody>
      </p:sp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sz="3200" dirty="0" smtClean="0"/>
              <a:t>Opatijsko primorje</a:t>
            </a:r>
            <a:endParaRPr lang="hr-HR" sz="3200" dirty="0"/>
          </a:p>
        </p:txBody>
      </p:sp>
      <p:sp>
        <p:nvSpPr>
          <p:cNvPr id="5" name="Freeform 4"/>
          <p:cNvSpPr/>
          <p:nvPr/>
        </p:nvSpPr>
        <p:spPr>
          <a:xfrm>
            <a:off x="6455916" y="942573"/>
            <a:ext cx="822430" cy="2183764"/>
          </a:xfrm>
          <a:custGeom>
            <a:avLst/>
            <a:gdLst>
              <a:gd name="connsiteX0" fmla="*/ 224284 w 822430"/>
              <a:gd name="connsiteY0" fmla="*/ 2162577 h 2183764"/>
              <a:gd name="connsiteX1" fmla="*/ 40134 w 822430"/>
              <a:gd name="connsiteY1" fmla="*/ 2080027 h 2183764"/>
              <a:gd name="connsiteX2" fmla="*/ 2034 w 822430"/>
              <a:gd name="connsiteY2" fmla="*/ 1794277 h 2183764"/>
              <a:gd name="connsiteX3" fmla="*/ 78234 w 822430"/>
              <a:gd name="connsiteY3" fmla="*/ 1311677 h 2183764"/>
              <a:gd name="connsiteX4" fmla="*/ 414784 w 822430"/>
              <a:gd name="connsiteY4" fmla="*/ 314727 h 2183764"/>
              <a:gd name="connsiteX5" fmla="*/ 675134 w 822430"/>
              <a:gd name="connsiteY5" fmla="*/ 3577 h 2183764"/>
              <a:gd name="connsiteX6" fmla="*/ 821184 w 822430"/>
              <a:gd name="connsiteY6" fmla="*/ 175027 h 2183764"/>
              <a:gd name="connsiteX7" fmla="*/ 732284 w 822430"/>
              <a:gd name="connsiteY7" fmla="*/ 606827 h 2183764"/>
              <a:gd name="connsiteX8" fmla="*/ 510034 w 822430"/>
              <a:gd name="connsiteY8" fmla="*/ 1178327 h 2183764"/>
              <a:gd name="connsiteX9" fmla="*/ 421134 w 822430"/>
              <a:gd name="connsiteY9" fmla="*/ 1705377 h 2183764"/>
              <a:gd name="connsiteX10" fmla="*/ 344934 w 822430"/>
              <a:gd name="connsiteY10" fmla="*/ 2162577 h 2183764"/>
              <a:gd name="connsiteX11" fmla="*/ 46484 w 822430"/>
              <a:gd name="connsiteY11" fmla="*/ 2086377 h 2183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22430" h="2183764">
                <a:moveTo>
                  <a:pt x="224284" y="2162577"/>
                </a:moveTo>
                <a:cubicBezTo>
                  <a:pt x="150730" y="2151993"/>
                  <a:pt x="77176" y="2141410"/>
                  <a:pt x="40134" y="2080027"/>
                </a:cubicBezTo>
                <a:cubicBezTo>
                  <a:pt x="3092" y="2018644"/>
                  <a:pt x="-4316" y="1922335"/>
                  <a:pt x="2034" y="1794277"/>
                </a:cubicBezTo>
                <a:cubicBezTo>
                  <a:pt x="8384" y="1666219"/>
                  <a:pt x="9442" y="1558269"/>
                  <a:pt x="78234" y="1311677"/>
                </a:cubicBezTo>
                <a:cubicBezTo>
                  <a:pt x="147026" y="1065085"/>
                  <a:pt x="315301" y="532744"/>
                  <a:pt x="414784" y="314727"/>
                </a:cubicBezTo>
                <a:cubicBezTo>
                  <a:pt x="514267" y="96710"/>
                  <a:pt x="607401" y="26860"/>
                  <a:pt x="675134" y="3577"/>
                </a:cubicBezTo>
                <a:cubicBezTo>
                  <a:pt x="742867" y="-19706"/>
                  <a:pt x="811659" y="74485"/>
                  <a:pt x="821184" y="175027"/>
                </a:cubicBezTo>
                <a:cubicBezTo>
                  <a:pt x="830709" y="275569"/>
                  <a:pt x="784142" y="439610"/>
                  <a:pt x="732284" y="606827"/>
                </a:cubicBezTo>
                <a:cubicBezTo>
                  <a:pt x="680426" y="774044"/>
                  <a:pt x="561892" y="995235"/>
                  <a:pt x="510034" y="1178327"/>
                </a:cubicBezTo>
                <a:cubicBezTo>
                  <a:pt x="458176" y="1361419"/>
                  <a:pt x="448651" y="1541335"/>
                  <a:pt x="421134" y="1705377"/>
                </a:cubicBezTo>
                <a:cubicBezTo>
                  <a:pt x="393617" y="1869419"/>
                  <a:pt x="407376" y="2099077"/>
                  <a:pt x="344934" y="2162577"/>
                </a:cubicBezTo>
                <a:cubicBezTo>
                  <a:pt x="282492" y="2226077"/>
                  <a:pt x="148084" y="2130827"/>
                  <a:pt x="46484" y="2086377"/>
                </a:cubicBezTo>
              </a:path>
            </a:pathLst>
          </a:custGeom>
          <a:noFill/>
          <a:ln w="57150">
            <a:solidFill>
              <a:srgbClr val="0037DB"/>
            </a:solidFill>
            <a:prstDash val="sys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26" name="Rectangle 25"/>
          <p:cNvSpPr/>
          <p:nvPr/>
        </p:nvSpPr>
        <p:spPr>
          <a:xfrm>
            <a:off x="7154632" y="1196752"/>
            <a:ext cx="648072" cy="221424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hr-HR" sz="1400" b="1" dirty="0" smtClean="0">
                <a:solidFill>
                  <a:schemeClr val="tx1"/>
                </a:solidFill>
              </a:rPr>
              <a:t>Opatija</a:t>
            </a:r>
            <a:endParaRPr lang="hr-HR" sz="1400" b="1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929424" y="1635076"/>
            <a:ext cx="535596" cy="182995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hr-HR" sz="1200" b="1" dirty="0" smtClean="0">
                <a:solidFill>
                  <a:schemeClr val="tx1"/>
                </a:solidFill>
              </a:rPr>
              <a:t>Lovran</a:t>
            </a:r>
            <a:endParaRPr lang="hr-HR" sz="1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850782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5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75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25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75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50"/>
                                        <p:tgtEl>
                                          <p:spTgt spid="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6" grpId="0" animBg="1"/>
      <p:bldP spid="1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610523" y="116631"/>
            <a:ext cx="3462251" cy="6621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reeform 2"/>
          <p:cNvSpPr/>
          <p:nvPr/>
        </p:nvSpPr>
        <p:spPr>
          <a:xfrm>
            <a:off x="7170309" y="738913"/>
            <a:ext cx="1790871" cy="1143227"/>
          </a:xfrm>
          <a:custGeom>
            <a:avLst/>
            <a:gdLst>
              <a:gd name="connsiteX0" fmla="*/ 1646031 w 1790871"/>
              <a:gd name="connsiteY0" fmla="*/ 1143227 h 1143227"/>
              <a:gd name="connsiteX1" fmla="*/ 1790811 w 1790871"/>
              <a:gd name="connsiteY1" fmla="*/ 983207 h 1143227"/>
              <a:gd name="connsiteX2" fmla="*/ 1653651 w 1790871"/>
              <a:gd name="connsiteY2" fmla="*/ 640307 h 1143227"/>
              <a:gd name="connsiteX3" fmla="*/ 1066911 w 1790871"/>
              <a:gd name="connsiteY3" fmla="*/ 350747 h 1143227"/>
              <a:gd name="connsiteX4" fmla="*/ 579231 w 1790871"/>
              <a:gd name="connsiteY4" fmla="*/ 99287 h 1143227"/>
              <a:gd name="connsiteX5" fmla="*/ 403971 w 1790871"/>
              <a:gd name="connsiteY5" fmla="*/ 227 h 1143227"/>
              <a:gd name="connsiteX6" fmla="*/ 76311 w 1790871"/>
              <a:gd name="connsiteY6" fmla="*/ 122147 h 1143227"/>
              <a:gd name="connsiteX7" fmla="*/ 15351 w 1790871"/>
              <a:gd name="connsiteY7" fmla="*/ 419327 h 1143227"/>
              <a:gd name="connsiteX8" fmla="*/ 297291 w 1790871"/>
              <a:gd name="connsiteY8" fmla="*/ 609827 h 1143227"/>
              <a:gd name="connsiteX9" fmla="*/ 899271 w 1790871"/>
              <a:gd name="connsiteY9" fmla="*/ 800327 h 1143227"/>
              <a:gd name="connsiteX10" fmla="*/ 1577451 w 1790871"/>
              <a:gd name="connsiteY10" fmla="*/ 1013687 h 1143227"/>
              <a:gd name="connsiteX11" fmla="*/ 1646031 w 1790871"/>
              <a:gd name="connsiteY11" fmla="*/ 1067027 h 1143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90871" h="1143227">
                <a:moveTo>
                  <a:pt x="1646031" y="1143227"/>
                </a:moveTo>
                <a:cubicBezTo>
                  <a:pt x="1717786" y="1105127"/>
                  <a:pt x="1789541" y="1067027"/>
                  <a:pt x="1790811" y="983207"/>
                </a:cubicBezTo>
                <a:cubicBezTo>
                  <a:pt x="1792081" y="899387"/>
                  <a:pt x="1774301" y="745717"/>
                  <a:pt x="1653651" y="640307"/>
                </a:cubicBezTo>
                <a:cubicBezTo>
                  <a:pt x="1533001" y="534897"/>
                  <a:pt x="1245981" y="440917"/>
                  <a:pt x="1066911" y="350747"/>
                </a:cubicBezTo>
                <a:cubicBezTo>
                  <a:pt x="887841" y="260577"/>
                  <a:pt x="689721" y="157707"/>
                  <a:pt x="579231" y="99287"/>
                </a:cubicBezTo>
                <a:cubicBezTo>
                  <a:pt x="468741" y="40867"/>
                  <a:pt x="487791" y="-3583"/>
                  <a:pt x="403971" y="227"/>
                </a:cubicBezTo>
                <a:cubicBezTo>
                  <a:pt x="320151" y="4037"/>
                  <a:pt x="141081" y="52297"/>
                  <a:pt x="76311" y="122147"/>
                </a:cubicBezTo>
                <a:cubicBezTo>
                  <a:pt x="11541" y="191997"/>
                  <a:pt x="-21479" y="338047"/>
                  <a:pt x="15351" y="419327"/>
                </a:cubicBezTo>
                <a:cubicBezTo>
                  <a:pt x="52181" y="500607"/>
                  <a:pt x="149971" y="546327"/>
                  <a:pt x="297291" y="609827"/>
                </a:cubicBezTo>
                <a:cubicBezTo>
                  <a:pt x="444611" y="673327"/>
                  <a:pt x="899271" y="800327"/>
                  <a:pt x="899271" y="800327"/>
                </a:cubicBezTo>
                <a:lnTo>
                  <a:pt x="1577451" y="1013687"/>
                </a:lnTo>
                <a:cubicBezTo>
                  <a:pt x="1701911" y="1058137"/>
                  <a:pt x="1673971" y="1062582"/>
                  <a:pt x="1646031" y="1067027"/>
                </a:cubicBezTo>
              </a:path>
            </a:pathLst>
          </a:custGeom>
          <a:noFill/>
          <a:ln w="57150">
            <a:solidFill>
              <a:srgbClr val="0037DB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16" name="Rezervirano mjesto teksta 3"/>
          <p:cNvSpPr txBox="1">
            <a:spLocks/>
          </p:cNvSpPr>
          <p:nvPr/>
        </p:nvSpPr>
        <p:spPr>
          <a:xfrm>
            <a:off x="-4515" y="589759"/>
            <a:ext cx="5615038" cy="5863577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6000" indent="-216000">
              <a:spcBef>
                <a:spcPts val="600"/>
              </a:spcBef>
              <a:buFont typeface="Calibri" panose="020F0502020204030204" pitchFamily="34" charset="0"/>
              <a:buChar char="‒"/>
            </a:pPr>
            <a:r>
              <a:rPr lang="hr-HR" altLang="sr-Latn-RS" sz="2200" dirty="0" smtClean="0"/>
              <a:t>uglavnom ima </a:t>
            </a:r>
            <a:r>
              <a:rPr lang="hr-HR" altLang="sr-Latn-RS" sz="2200" b="1" dirty="0">
                <a:solidFill>
                  <a:srgbClr val="FF0000"/>
                </a:solidFill>
                <a:highlight>
                  <a:srgbClr val="FFFF00"/>
                </a:highlight>
                <a:ea typeface="Calibri"/>
                <a:cs typeface="Times New Roman"/>
              </a:rPr>
              <a:t>tranzitnu ulogu</a:t>
            </a:r>
            <a:r>
              <a:rPr lang="hr-HR" altLang="sr-Latn-RS" sz="2200" dirty="0" smtClean="0"/>
              <a:t>, turistički slabije iskorišteno</a:t>
            </a:r>
          </a:p>
          <a:p>
            <a:pPr marL="216000" indent="-216000">
              <a:spcBef>
                <a:spcPts val="600"/>
              </a:spcBef>
              <a:buFont typeface="Calibri" panose="020F0502020204030204" pitchFamily="34" charset="0"/>
              <a:buChar char="‒"/>
            </a:pPr>
            <a:r>
              <a:rPr lang="hr-HR" altLang="sr-Latn-RS" sz="2200" dirty="0" smtClean="0"/>
              <a:t>važnija mjesta: </a:t>
            </a:r>
            <a:r>
              <a:rPr lang="hr-HR" altLang="sr-Latn-RS" sz="2200" b="1" dirty="0" smtClean="0">
                <a:solidFill>
                  <a:srgbClr val="FF0000"/>
                </a:solidFill>
              </a:rPr>
              <a:t>Rijeka, Kastav </a:t>
            </a:r>
            <a:r>
              <a:rPr lang="hr-HR" altLang="sr-Latn-RS" sz="2200" dirty="0" smtClean="0"/>
              <a:t>i </a:t>
            </a:r>
            <a:r>
              <a:rPr lang="hr-HR" altLang="sr-Latn-RS" sz="2200" b="1" dirty="0" smtClean="0">
                <a:solidFill>
                  <a:srgbClr val="FF0000"/>
                </a:solidFill>
              </a:rPr>
              <a:t>Bakar</a:t>
            </a:r>
          </a:p>
          <a:p>
            <a:pPr marL="216000" indent="-216000">
              <a:spcBef>
                <a:spcPts val="1200"/>
              </a:spcBef>
              <a:buFont typeface="Calibri" panose="020F0502020204030204" pitchFamily="34" charset="0"/>
              <a:buChar char="‒"/>
            </a:pPr>
            <a:r>
              <a:rPr lang="hr-HR" altLang="sr-Latn-RS" sz="2200" b="1" dirty="0" smtClean="0">
                <a:solidFill>
                  <a:srgbClr val="FF0000"/>
                </a:solidFill>
              </a:rPr>
              <a:t>Rijeka </a:t>
            </a:r>
            <a:r>
              <a:rPr lang="hr-HR" altLang="sr-Latn-RS" sz="2200" b="1" dirty="0" smtClean="0"/>
              <a:t>– </a:t>
            </a:r>
            <a:r>
              <a:rPr lang="hr-HR" altLang="sr-Latn-RS" sz="2200" dirty="0" smtClean="0"/>
              <a:t>srednjovjekovna utvrda </a:t>
            </a:r>
            <a:r>
              <a:rPr lang="hr-HR" altLang="sr-Latn-RS" sz="2200" dirty="0">
                <a:highlight>
                  <a:srgbClr val="FFFF00"/>
                </a:highlight>
                <a:ea typeface="Calibri"/>
                <a:cs typeface="Times New Roman"/>
              </a:rPr>
              <a:t>Trsat</a:t>
            </a:r>
            <a:r>
              <a:rPr lang="hr-HR" altLang="sr-Latn-RS" sz="2200" dirty="0" smtClean="0"/>
              <a:t> (marijansko svetište)</a:t>
            </a:r>
          </a:p>
          <a:p>
            <a:pPr marL="616050" lvl="1" indent="-216000">
              <a:spcBef>
                <a:spcPts val="600"/>
              </a:spcBef>
              <a:buFont typeface="Calibri" panose="020F0502020204030204" pitchFamily="34" charset="0"/>
              <a:buChar char="‒"/>
            </a:pPr>
            <a:r>
              <a:rPr lang="hr-HR" altLang="sr-Latn-RS" sz="2200" dirty="0">
                <a:highlight>
                  <a:srgbClr val="FFFF00"/>
                </a:highlight>
                <a:ea typeface="Calibri"/>
                <a:cs typeface="Times New Roman"/>
              </a:rPr>
              <a:t>riječki karneval</a:t>
            </a:r>
          </a:p>
          <a:p>
            <a:pPr marL="216000" indent="-216000">
              <a:spcBef>
                <a:spcPts val="1200"/>
              </a:spcBef>
              <a:buFont typeface="Calibri" panose="020F0502020204030204" pitchFamily="34" charset="0"/>
              <a:buChar char="‒"/>
            </a:pPr>
            <a:r>
              <a:rPr lang="hr-HR" altLang="sr-Latn-RS" sz="2200" b="1" dirty="0" smtClean="0">
                <a:solidFill>
                  <a:srgbClr val="FF0000"/>
                </a:solidFill>
              </a:rPr>
              <a:t>Kastav</a:t>
            </a:r>
            <a:r>
              <a:rPr lang="hr-HR" altLang="sr-Latn-RS" sz="2200" dirty="0" smtClean="0"/>
              <a:t> – gradić sjeverno od Rijeke</a:t>
            </a:r>
          </a:p>
          <a:p>
            <a:pPr marL="616050" lvl="1" indent="-216000">
              <a:spcBef>
                <a:spcPts val="600"/>
              </a:spcBef>
              <a:buFont typeface="Calibri" panose="020F0502020204030204" pitchFamily="34" charset="0"/>
              <a:buChar char="‒"/>
            </a:pPr>
            <a:r>
              <a:rPr lang="hr-HR" altLang="sr-Latn-RS" sz="2200" dirty="0" smtClean="0"/>
              <a:t>srednjovjekovne zidine i crkva Sv. Trojstva</a:t>
            </a:r>
          </a:p>
          <a:p>
            <a:pPr marL="616050" lvl="1" indent="-216000">
              <a:spcBef>
                <a:spcPts val="600"/>
              </a:spcBef>
              <a:buFont typeface="Calibri" panose="020F0502020204030204" pitchFamily="34" charset="0"/>
              <a:buChar char="‒"/>
            </a:pPr>
            <a:r>
              <a:rPr lang="hr-HR" altLang="sr-Latn-RS" sz="2200" dirty="0">
                <a:highlight>
                  <a:srgbClr val="FFFF00"/>
                </a:highlight>
                <a:ea typeface="Calibri"/>
                <a:cs typeface="Times New Roman"/>
              </a:rPr>
              <a:t>svečanost Bela </a:t>
            </a:r>
            <a:r>
              <a:rPr lang="hr-HR" altLang="sr-Latn-RS" sz="2200" dirty="0" err="1">
                <a:highlight>
                  <a:srgbClr val="FFFF00"/>
                </a:highlight>
                <a:ea typeface="Calibri"/>
                <a:cs typeface="Times New Roman"/>
              </a:rPr>
              <a:t>nedeja</a:t>
            </a:r>
            <a:r>
              <a:rPr lang="hr-HR" altLang="sr-Latn-RS" sz="2200" dirty="0">
                <a:highlight>
                  <a:srgbClr val="FFFF00"/>
                </a:highlight>
                <a:ea typeface="Calibri"/>
                <a:cs typeface="Times New Roman"/>
              </a:rPr>
              <a:t> </a:t>
            </a:r>
            <a:r>
              <a:rPr lang="hr-HR" altLang="sr-Latn-RS" sz="2200" dirty="0" smtClean="0"/>
              <a:t>(svečanost mladog vina)</a:t>
            </a:r>
          </a:p>
          <a:p>
            <a:pPr marL="216000" indent="-216000">
              <a:spcBef>
                <a:spcPts val="1200"/>
              </a:spcBef>
              <a:buFont typeface="Calibri" panose="020F0502020204030204" pitchFamily="34" charset="0"/>
              <a:buChar char="‒"/>
            </a:pPr>
            <a:r>
              <a:rPr lang="hr-HR" altLang="sr-Latn-RS" sz="2200" b="1" dirty="0" smtClean="0">
                <a:solidFill>
                  <a:srgbClr val="FF0000"/>
                </a:solidFill>
              </a:rPr>
              <a:t>Bakar</a:t>
            </a:r>
            <a:r>
              <a:rPr lang="hr-HR" altLang="sr-Latn-RS" sz="2200" dirty="0" smtClean="0"/>
              <a:t> – južno od Rijeke (bakarski zaljev)</a:t>
            </a:r>
          </a:p>
          <a:p>
            <a:pPr marL="616050" lvl="1" indent="-216000">
              <a:spcBef>
                <a:spcPts val="600"/>
              </a:spcBef>
              <a:buFont typeface="Calibri" panose="020F0502020204030204" pitchFamily="34" charset="0"/>
              <a:buChar char="‒"/>
            </a:pPr>
            <a:r>
              <a:rPr lang="hr-HR" altLang="sr-Latn-RS" sz="2200" dirty="0">
                <a:highlight>
                  <a:srgbClr val="FFFF00"/>
                </a:highlight>
                <a:ea typeface="Calibri"/>
                <a:cs typeface="Times New Roman"/>
              </a:rPr>
              <a:t>pjenušac Bakarska vodica</a:t>
            </a:r>
          </a:p>
        </p:txBody>
      </p:sp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sz="3200" dirty="0" smtClean="0"/>
              <a:t>Riječko primorje</a:t>
            </a:r>
            <a:endParaRPr lang="hr-HR" sz="3200" dirty="0"/>
          </a:p>
        </p:txBody>
      </p:sp>
      <p:sp>
        <p:nvSpPr>
          <p:cNvPr id="26" name="Rectangle 25"/>
          <p:cNvSpPr/>
          <p:nvPr/>
        </p:nvSpPr>
        <p:spPr>
          <a:xfrm>
            <a:off x="7582047" y="1067025"/>
            <a:ext cx="589156" cy="221424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hr-HR" sz="1400" b="1" dirty="0" smtClean="0">
                <a:solidFill>
                  <a:schemeClr val="tx1"/>
                </a:solidFill>
              </a:rPr>
              <a:t>Rijeka</a:t>
            </a:r>
            <a:endParaRPr lang="hr-HR" sz="1400" b="1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7073850" y="649829"/>
            <a:ext cx="535596" cy="182995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hr-HR" sz="1200" b="1" dirty="0" smtClean="0">
                <a:solidFill>
                  <a:schemeClr val="tx1"/>
                </a:solidFill>
              </a:rPr>
              <a:t>Kastav</a:t>
            </a:r>
            <a:endParaRPr lang="hr-HR" sz="1200" b="1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8351414" y="1600222"/>
            <a:ext cx="486905" cy="182995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hr-HR" sz="1200" b="1" dirty="0" smtClean="0">
                <a:solidFill>
                  <a:schemeClr val="tx1"/>
                </a:solidFill>
              </a:rPr>
              <a:t>Bakar</a:t>
            </a:r>
            <a:endParaRPr lang="hr-HR" sz="1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139629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5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75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25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75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50"/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000"/>
                            </p:stCondLst>
                            <p:childTnLst>
                              <p:par>
                                <p:cTn id="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50"/>
                                        <p:tgtEl>
                                          <p:spTgt spid="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250"/>
                            </p:stCondLst>
                            <p:childTnLst>
                              <p:par>
                                <p:cTn id="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50"/>
                                        <p:tgtEl>
                                          <p:spTgt spid="1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6" grpId="0" animBg="1"/>
      <p:bldP spid="13" grpId="0" animBg="1"/>
      <p:bldP spid="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610523" y="116631"/>
            <a:ext cx="3462251" cy="6621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reeform 3"/>
          <p:cNvSpPr/>
          <p:nvPr/>
        </p:nvSpPr>
        <p:spPr>
          <a:xfrm>
            <a:off x="6476057" y="1536374"/>
            <a:ext cx="2126926" cy="1991829"/>
          </a:xfrm>
          <a:custGeom>
            <a:avLst/>
            <a:gdLst>
              <a:gd name="connsiteX0" fmla="*/ 275263 w 2126926"/>
              <a:gd name="connsiteY0" fmla="*/ 18106 h 1991829"/>
              <a:gd name="connsiteX1" fmla="*/ 61903 w 2126926"/>
              <a:gd name="connsiteY1" fmla="*/ 33346 h 1991829"/>
              <a:gd name="connsiteX2" fmla="*/ 23803 w 2126926"/>
              <a:gd name="connsiteY2" fmla="*/ 322906 h 1991829"/>
              <a:gd name="connsiteX3" fmla="*/ 389563 w 2126926"/>
              <a:gd name="connsiteY3" fmla="*/ 772486 h 1991829"/>
              <a:gd name="connsiteX4" fmla="*/ 884863 w 2126926"/>
              <a:gd name="connsiteY4" fmla="*/ 1283026 h 1991829"/>
              <a:gd name="connsiteX5" fmla="*/ 1486843 w 2126926"/>
              <a:gd name="connsiteY5" fmla="*/ 1747846 h 1991829"/>
              <a:gd name="connsiteX6" fmla="*/ 1974523 w 2126926"/>
              <a:gd name="connsiteY6" fmla="*/ 1991686 h 1991829"/>
              <a:gd name="connsiteX7" fmla="*/ 2119303 w 2126926"/>
              <a:gd name="connsiteY7" fmla="*/ 1717366 h 1991829"/>
              <a:gd name="connsiteX8" fmla="*/ 1784023 w 2126926"/>
              <a:gd name="connsiteY8" fmla="*/ 1382086 h 1991829"/>
              <a:gd name="connsiteX9" fmla="*/ 1090603 w 2126926"/>
              <a:gd name="connsiteY9" fmla="*/ 742006 h 1991829"/>
              <a:gd name="connsiteX10" fmla="*/ 481003 w 2126926"/>
              <a:gd name="connsiteY10" fmla="*/ 193366 h 1991829"/>
              <a:gd name="connsiteX11" fmla="*/ 206683 w 2126926"/>
              <a:gd name="connsiteY11" fmla="*/ 25726 h 1991829"/>
              <a:gd name="connsiteX12" fmla="*/ 115243 w 2126926"/>
              <a:gd name="connsiteY12" fmla="*/ 25726 h 1991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126926" h="1991829">
                <a:moveTo>
                  <a:pt x="275263" y="18106"/>
                </a:moveTo>
                <a:cubicBezTo>
                  <a:pt x="189538" y="326"/>
                  <a:pt x="103813" y="-17454"/>
                  <a:pt x="61903" y="33346"/>
                </a:cubicBezTo>
                <a:cubicBezTo>
                  <a:pt x="19993" y="84146"/>
                  <a:pt x="-30807" y="199716"/>
                  <a:pt x="23803" y="322906"/>
                </a:cubicBezTo>
                <a:cubicBezTo>
                  <a:pt x="78413" y="446096"/>
                  <a:pt x="246053" y="612466"/>
                  <a:pt x="389563" y="772486"/>
                </a:cubicBezTo>
                <a:cubicBezTo>
                  <a:pt x="533073" y="932506"/>
                  <a:pt x="701983" y="1120466"/>
                  <a:pt x="884863" y="1283026"/>
                </a:cubicBezTo>
                <a:cubicBezTo>
                  <a:pt x="1067743" y="1445586"/>
                  <a:pt x="1305233" y="1629736"/>
                  <a:pt x="1486843" y="1747846"/>
                </a:cubicBezTo>
                <a:cubicBezTo>
                  <a:pt x="1668453" y="1865956"/>
                  <a:pt x="1869113" y="1996766"/>
                  <a:pt x="1974523" y="1991686"/>
                </a:cubicBezTo>
                <a:cubicBezTo>
                  <a:pt x="2079933" y="1986606"/>
                  <a:pt x="2151053" y="1818966"/>
                  <a:pt x="2119303" y="1717366"/>
                </a:cubicBezTo>
                <a:cubicBezTo>
                  <a:pt x="2087553" y="1615766"/>
                  <a:pt x="1955473" y="1544646"/>
                  <a:pt x="1784023" y="1382086"/>
                </a:cubicBezTo>
                <a:cubicBezTo>
                  <a:pt x="1612573" y="1219526"/>
                  <a:pt x="1307773" y="940126"/>
                  <a:pt x="1090603" y="742006"/>
                </a:cubicBezTo>
                <a:cubicBezTo>
                  <a:pt x="873433" y="543886"/>
                  <a:pt x="628323" y="312746"/>
                  <a:pt x="481003" y="193366"/>
                </a:cubicBezTo>
                <a:cubicBezTo>
                  <a:pt x="333683" y="73986"/>
                  <a:pt x="267643" y="53666"/>
                  <a:pt x="206683" y="25726"/>
                </a:cubicBezTo>
                <a:cubicBezTo>
                  <a:pt x="145723" y="-2214"/>
                  <a:pt x="130483" y="11756"/>
                  <a:pt x="115243" y="25726"/>
                </a:cubicBezTo>
              </a:path>
            </a:pathLst>
          </a:custGeom>
          <a:noFill/>
          <a:ln w="57150">
            <a:solidFill>
              <a:srgbClr val="0037DB"/>
            </a:solidFill>
            <a:prstDash val="sys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16" name="Rezervirano mjesto teksta 3"/>
          <p:cNvSpPr txBox="1">
            <a:spLocks/>
          </p:cNvSpPr>
          <p:nvPr/>
        </p:nvSpPr>
        <p:spPr>
          <a:xfrm>
            <a:off x="-4515" y="661767"/>
            <a:ext cx="5615038" cy="5935585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6000" indent="-216000">
              <a:spcBef>
                <a:spcPts val="600"/>
              </a:spcBef>
              <a:buFont typeface="Calibri" panose="020F0502020204030204" pitchFamily="34" charset="0"/>
              <a:buChar char="‒"/>
            </a:pPr>
            <a:r>
              <a:rPr lang="hr-HR" altLang="sr-Latn-RS" sz="2200" dirty="0" smtClean="0"/>
              <a:t>od Bakarskog zaljeva do Novog Vinodolskog</a:t>
            </a:r>
          </a:p>
          <a:p>
            <a:pPr marL="216000" indent="-216000">
              <a:spcBef>
                <a:spcPts val="600"/>
              </a:spcBef>
              <a:buFont typeface="Calibri" panose="020F0502020204030204" pitchFamily="34" charset="0"/>
              <a:buChar char="‒"/>
            </a:pPr>
            <a:r>
              <a:rPr lang="hr-HR" altLang="sr-Latn-RS" sz="2200" dirty="0" smtClean="0"/>
              <a:t>važnija mjesta: </a:t>
            </a:r>
            <a:r>
              <a:rPr lang="hr-HR" altLang="sr-Latn-RS" sz="2200" b="1" dirty="0" smtClean="0">
                <a:solidFill>
                  <a:srgbClr val="FF0000"/>
                </a:solidFill>
              </a:rPr>
              <a:t>Crikvenica, Kraljevica, Selce </a:t>
            </a:r>
            <a:r>
              <a:rPr lang="hr-HR" altLang="sr-Latn-RS" sz="2200" dirty="0" smtClean="0"/>
              <a:t>i </a:t>
            </a:r>
            <a:r>
              <a:rPr lang="hr-HR" altLang="sr-Latn-RS" sz="2200" b="1" dirty="0" smtClean="0">
                <a:solidFill>
                  <a:srgbClr val="FF0000"/>
                </a:solidFill>
              </a:rPr>
              <a:t>Novi Vinodolski</a:t>
            </a:r>
          </a:p>
          <a:p>
            <a:pPr marL="216000" indent="-216000">
              <a:spcBef>
                <a:spcPts val="1200"/>
              </a:spcBef>
              <a:buFont typeface="Calibri" panose="020F0502020204030204" pitchFamily="34" charset="0"/>
              <a:buChar char="‒"/>
            </a:pPr>
            <a:r>
              <a:rPr lang="hr-HR" altLang="sr-Latn-RS" sz="2200" b="1" dirty="0" smtClean="0">
                <a:solidFill>
                  <a:srgbClr val="FF0000"/>
                </a:solidFill>
              </a:rPr>
              <a:t>Crikvenica </a:t>
            </a:r>
            <a:r>
              <a:rPr lang="hr-HR" altLang="sr-Latn-RS" sz="2200" dirty="0" smtClean="0"/>
              <a:t>– razvijen kupališni, kongresni i </a:t>
            </a:r>
            <a:r>
              <a:rPr lang="hr-HR" altLang="sr-Latn-RS" sz="2200" dirty="0" err="1" smtClean="0"/>
              <a:t>wellness</a:t>
            </a:r>
            <a:r>
              <a:rPr lang="hr-HR" altLang="sr-Latn-RS" sz="2200" dirty="0" smtClean="0"/>
              <a:t> turizam</a:t>
            </a:r>
          </a:p>
          <a:p>
            <a:pPr marL="216000" indent="-216000">
              <a:spcBef>
                <a:spcPts val="1200"/>
              </a:spcBef>
              <a:buFont typeface="Calibri" panose="020F0502020204030204" pitchFamily="34" charset="0"/>
              <a:buChar char="‒"/>
            </a:pPr>
            <a:r>
              <a:rPr lang="hr-HR" altLang="sr-Latn-RS" sz="2200" b="1" dirty="0" smtClean="0">
                <a:solidFill>
                  <a:srgbClr val="FF0000"/>
                </a:solidFill>
              </a:rPr>
              <a:t>Kraljevica</a:t>
            </a:r>
            <a:r>
              <a:rPr lang="hr-HR" altLang="sr-Latn-RS" sz="2200" dirty="0" smtClean="0">
                <a:solidFill>
                  <a:srgbClr val="FF0000"/>
                </a:solidFill>
              </a:rPr>
              <a:t> </a:t>
            </a:r>
            <a:r>
              <a:rPr lang="hr-HR" altLang="sr-Latn-RS" sz="2200" dirty="0" smtClean="0"/>
              <a:t>– na ulazu u Bakarski zaljev</a:t>
            </a:r>
          </a:p>
          <a:p>
            <a:pPr marL="616050" lvl="1" indent="-216000">
              <a:spcBef>
                <a:spcPts val="400"/>
              </a:spcBef>
              <a:buFont typeface="Calibri" panose="020F0502020204030204" pitchFamily="34" charset="0"/>
              <a:buChar char="‒"/>
            </a:pPr>
            <a:r>
              <a:rPr lang="hr-HR" altLang="sr-Latn-RS" sz="2200" dirty="0">
                <a:highlight>
                  <a:srgbClr val="FFFF00"/>
                </a:highlight>
                <a:ea typeface="Calibri"/>
                <a:cs typeface="Times New Roman"/>
              </a:rPr>
              <a:t>brodogradilište</a:t>
            </a:r>
          </a:p>
          <a:p>
            <a:pPr marL="616050" lvl="1" indent="-216000">
              <a:spcBef>
                <a:spcPts val="400"/>
              </a:spcBef>
              <a:buFont typeface="Calibri" panose="020F0502020204030204" pitchFamily="34" charset="0"/>
              <a:buChar char="‒"/>
            </a:pPr>
            <a:r>
              <a:rPr lang="hr-HR" altLang="sr-Latn-RS" sz="2200" dirty="0" smtClean="0"/>
              <a:t>Stari i Novi grad Zrinskih</a:t>
            </a:r>
          </a:p>
          <a:p>
            <a:pPr marL="216000" indent="-216000">
              <a:spcBef>
                <a:spcPts val="1200"/>
              </a:spcBef>
              <a:buFont typeface="Calibri" panose="020F0502020204030204" pitchFamily="34" charset="0"/>
              <a:buChar char="‒"/>
            </a:pPr>
            <a:r>
              <a:rPr lang="hr-HR" altLang="sr-Latn-RS" sz="2200" b="1" dirty="0" smtClean="0">
                <a:solidFill>
                  <a:srgbClr val="FF0000"/>
                </a:solidFill>
              </a:rPr>
              <a:t>Selce</a:t>
            </a:r>
            <a:r>
              <a:rPr lang="hr-HR" altLang="sr-Latn-RS" sz="2200" dirty="0" smtClean="0">
                <a:solidFill>
                  <a:srgbClr val="FF0000"/>
                </a:solidFill>
              </a:rPr>
              <a:t> </a:t>
            </a:r>
            <a:r>
              <a:rPr lang="hr-HR" altLang="sr-Latn-RS" sz="2200" dirty="0" smtClean="0"/>
              <a:t>– zdravstveni turizam</a:t>
            </a:r>
          </a:p>
          <a:p>
            <a:pPr marL="216000" indent="-216000">
              <a:spcBef>
                <a:spcPts val="1200"/>
              </a:spcBef>
              <a:buFont typeface="Calibri" panose="020F0502020204030204" pitchFamily="34" charset="0"/>
              <a:buChar char="‒"/>
            </a:pPr>
            <a:r>
              <a:rPr lang="hr-HR" altLang="sr-Latn-RS" sz="2200" b="1" dirty="0" smtClean="0">
                <a:solidFill>
                  <a:srgbClr val="FF0000"/>
                </a:solidFill>
              </a:rPr>
              <a:t>Novi Vinodolski</a:t>
            </a:r>
            <a:r>
              <a:rPr lang="hr-HR" altLang="sr-Latn-RS" sz="2200" dirty="0" smtClean="0">
                <a:solidFill>
                  <a:srgbClr val="FF0000"/>
                </a:solidFill>
              </a:rPr>
              <a:t> </a:t>
            </a:r>
            <a:r>
              <a:rPr lang="hr-HR" altLang="sr-Latn-RS" sz="2200" dirty="0" smtClean="0"/>
              <a:t>– ostatci rimske utvrde, kaštel, gotička crkvica, </a:t>
            </a:r>
            <a:r>
              <a:rPr lang="hr-HR" altLang="sr-Latn-RS" sz="2200" dirty="0">
                <a:highlight>
                  <a:srgbClr val="FFFF00"/>
                </a:highlight>
                <a:ea typeface="Calibri"/>
                <a:cs typeface="Times New Roman"/>
              </a:rPr>
              <a:t>Vinodolski zakonik</a:t>
            </a:r>
            <a:r>
              <a:rPr lang="hr-HR" altLang="sr-Latn-RS" sz="2200" dirty="0"/>
              <a:t> </a:t>
            </a:r>
            <a:r>
              <a:rPr lang="hr-HR" altLang="sr-Latn-RS" sz="2200" dirty="0" smtClean="0"/>
              <a:t>i rodna kuća braće Mažuranić</a:t>
            </a:r>
          </a:p>
        </p:txBody>
      </p:sp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sz="3200" dirty="0" smtClean="0"/>
              <a:t>Crikveničko-vinodolsko primorje</a:t>
            </a:r>
            <a:endParaRPr lang="hr-HR" sz="3200" dirty="0"/>
          </a:p>
        </p:txBody>
      </p:sp>
      <p:sp>
        <p:nvSpPr>
          <p:cNvPr id="26" name="Rectangle 25"/>
          <p:cNvSpPr/>
          <p:nvPr/>
        </p:nvSpPr>
        <p:spPr>
          <a:xfrm>
            <a:off x="7565048" y="2564904"/>
            <a:ext cx="862584" cy="221424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hr-HR" sz="1400" b="1" dirty="0" smtClean="0">
                <a:solidFill>
                  <a:schemeClr val="tx1"/>
                </a:solidFill>
              </a:rPr>
              <a:t>Crikvenica</a:t>
            </a:r>
            <a:endParaRPr lang="hr-HR" sz="1400" b="1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7439393" y="3297788"/>
            <a:ext cx="1148099" cy="182995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hr-HR" sz="1200" b="1" dirty="0" smtClean="0">
                <a:solidFill>
                  <a:schemeClr val="tx1"/>
                </a:solidFill>
              </a:rPr>
              <a:t>Novi Vinodolski</a:t>
            </a:r>
            <a:endParaRPr lang="hr-HR" sz="1200" b="1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776673" y="1638969"/>
            <a:ext cx="712879" cy="182995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hr-HR" sz="1200" b="1" dirty="0" smtClean="0">
                <a:solidFill>
                  <a:schemeClr val="tx1"/>
                </a:solidFill>
              </a:rPr>
              <a:t>Kraljevica</a:t>
            </a:r>
            <a:endParaRPr lang="hr-HR" sz="1200" b="1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236296" y="2875796"/>
            <a:ext cx="442641" cy="182995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hr-HR" sz="1200" b="1" dirty="0" smtClean="0">
                <a:solidFill>
                  <a:schemeClr val="tx1"/>
                </a:solidFill>
              </a:rPr>
              <a:t>Selce</a:t>
            </a:r>
            <a:endParaRPr lang="hr-HR" sz="1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298262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5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75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25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75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0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25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50"/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5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50"/>
                                        <p:tgtEl>
                                          <p:spTgt spid="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6" grpId="0" animBg="1"/>
      <p:bldP spid="13" grpId="0" animBg="1"/>
      <p:bldP spid="8" grpId="0" animBg="1"/>
      <p:bldP spid="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349051" y="0"/>
            <a:ext cx="4794949" cy="6844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reeform 6"/>
          <p:cNvSpPr/>
          <p:nvPr/>
        </p:nvSpPr>
        <p:spPr>
          <a:xfrm>
            <a:off x="4519789" y="39473"/>
            <a:ext cx="4823464" cy="6821749"/>
          </a:xfrm>
          <a:custGeom>
            <a:avLst/>
            <a:gdLst>
              <a:gd name="connsiteX0" fmla="*/ 511225 w 4507479"/>
              <a:gd name="connsiteY0" fmla="*/ 1810520 h 6374856"/>
              <a:gd name="connsiteX1" fmla="*/ 391482 w 4507479"/>
              <a:gd name="connsiteY1" fmla="*/ 1298891 h 6374856"/>
              <a:gd name="connsiteX2" fmla="*/ 543882 w 4507479"/>
              <a:gd name="connsiteY2" fmla="*/ 634863 h 6374856"/>
              <a:gd name="connsiteX3" fmla="*/ 783368 w 4507479"/>
              <a:gd name="connsiteY3" fmla="*/ 90577 h 6374856"/>
              <a:gd name="connsiteX4" fmla="*/ 1501825 w 4507479"/>
              <a:gd name="connsiteY4" fmla="*/ 25263 h 6374856"/>
              <a:gd name="connsiteX5" fmla="*/ 1850168 w 4507479"/>
              <a:gd name="connsiteY5" fmla="*/ 351834 h 6374856"/>
              <a:gd name="connsiteX6" fmla="*/ 2340025 w 4507479"/>
              <a:gd name="connsiteY6" fmla="*/ 765491 h 6374856"/>
              <a:gd name="connsiteX7" fmla="*/ 2906082 w 4507479"/>
              <a:gd name="connsiteY7" fmla="*/ 1375091 h 6374856"/>
              <a:gd name="connsiteX8" fmla="*/ 3417711 w 4507479"/>
              <a:gd name="connsiteY8" fmla="*/ 1701663 h 6374856"/>
              <a:gd name="connsiteX9" fmla="*/ 3733397 w 4507479"/>
              <a:gd name="connsiteY9" fmla="*/ 2322148 h 6374856"/>
              <a:gd name="connsiteX10" fmla="*/ 3776940 w 4507479"/>
              <a:gd name="connsiteY10" fmla="*/ 2757577 h 6374856"/>
              <a:gd name="connsiteX11" fmla="*/ 3668082 w 4507479"/>
              <a:gd name="connsiteY11" fmla="*/ 3443377 h 6374856"/>
              <a:gd name="connsiteX12" fmla="*/ 3635425 w 4507479"/>
              <a:gd name="connsiteY12" fmla="*/ 4107405 h 6374856"/>
              <a:gd name="connsiteX13" fmla="*/ 3842254 w 4507479"/>
              <a:gd name="connsiteY13" fmla="*/ 4727891 h 6374856"/>
              <a:gd name="connsiteX14" fmla="*/ 4114397 w 4507479"/>
              <a:gd name="connsiteY14" fmla="*/ 5206863 h 6374856"/>
              <a:gd name="connsiteX15" fmla="*/ 4506282 w 4507479"/>
              <a:gd name="connsiteY15" fmla="*/ 5674948 h 6374856"/>
              <a:gd name="connsiteX16" fmla="*/ 4223254 w 4507479"/>
              <a:gd name="connsiteY16" fmla="*/ 5631405 h 6374856"/>
              <a:gd name="connsiteX17" fmla="*/ 3853140 w 4507479"/>
              <a:gd name="connsiteY17" fmla="*/ 5217748 h 6374856"/>
              <a:gd name="connsiteX18" fmla="*/ 3428597 w 4507479"/>
              <a:gd name="connsiteY18" fmla="*/ 4804091 h 6374856"/>
              <a:gd name="connsiteX19" fmla="*/ 2840768 w 4507479"/>
              <a:gd name="connsiteY19" fmla="*/ 4390434 h 6374856"/>
              <a:gd name="connsiteX20" fmla="*/ 2405340 w 4507479"/>
              <a:gd name="connsiteY20" fmla="*/ 4640805 h 6374856"/>
              <a:gd name="connsiteX21" fmla="*/ 2503311 w 4507479"/>
              <a:gd name="connsiteY21" fmla="*/ 5021805 h 6374856"/>
              <a:gd name="connsiteX22" fmla="*/ 2655711 w 4507479"/>
              <a:gd name="connsiteY22" fmla="*/ 5674948 h 6374856"/>
              <a:gd name="connsiteX23" fmla="*/ 2111425 w 4507479"/>
              <a:gd name="connsiteY23" fmla="*/ 6317205 h 6374856"/>
              <a:gd name="connsiteX24" fmla="*/ 1850168 w 4507479"/>
              <a:gd name="connsiteY24" fmla="*/ 6328091 h 6374856"/>
              <a:gd name="connsiteX25" fmla="*/ 1207911 w 4507479"/>
              <a:gd name="connsiteY25" fmla="*/ 6175691 h 6374856"/>
              <a:gd name="connsiteX26" fmla="*/ 522111 w 4507479"/>
              <a:gd name="connsiteY26" fmla="*/ 6012405 h 6374856"/>
              <a:gd name="connsiteX27" fmla="*/ 162882 w 4507479"/>
              <a:gd name="connsiteY27" fmla="*/ 5457234 h 6374856"/>
              <a:gd name="connsiteX28" fmla="*/ 10482 w 4507479"/>
              <a:gd name="connsiteY28" fmla="*/ 4651691 h 6374856"/>
              <a:gd name="connsiteX29" fmla="*/ 32254 w 4507479"/>
              <a:gd name="connsiteY29" fmla="*/ 3911463 h 6374856"/>
              <a:gd name="connsiteX30" fmla="*/ 184654 w 4507479"/>
              <a:gd name="connsiteY30" fmla="*/ 3486920 h 6374856"/>
              <a:gd name="connsiteX31" fmla="*/ 532997 w 4507479"/>
              <a:gd name="connsiteY31" fmla="*/ 2572520 h 6374856"/>
              <a:gd name="connsiteX32" fmla="*/ 511225 w 4507479"/>
              <a:gd name="connsiteY32" fmla="*/ 1810520 h 6374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4507479" h="6374856">
                <a:moveTo>
                  <a:pt x="511225" y="1810520"/>
                </a:moveTo>
                <a:cubicBezTo>
                  <a:pt x="487639" y="1598248"/>
                  <a:pt x="386039" y="1494834"/>
                  <a:pt x="391482" y="1298891"/>
                </a:cubicBezTo>
                <a:cubicBezTo>
                  <a:pt x="396925" y="1102948"/>
                  <a:pt x="478568" y="836249"/>
                  <a:pt x="543882" y="634863"/>
                </a:cubicBezTo>
                <a:cubicBezTo>
                  <a:pt x="609196" y="433477"/>
                  <a:pt x="623711" y="192177"/>
                  <a:pt x="783368" y="90577"/>
                </a:cubicBezTo>
                <a:cubicBezTo>
                  <a:pt x="943025" y="-11023"/>
                  <a:pt x="1324025" y="-18280"/>
                  <a:pt x="1501825" y="25263"/>
                </a:cubicBezTo>
                <a:cubicBezTo>
                  <a:pt x="1679625" y="68806"/>
                  <a:pt x="1710468" y="228463"/>
                  <a:pt x="1850168" y="351834"/>
                </a:cubicBezTo>
                <a:cubicBezTo>
                  <a:pt x="1989868" y="475205"/>
                  <a:pt x="2164039" y="594948"/>
                  <a:pt x="2340025" y="765491"/>
                </a:cubicBezTo>
                <a:cubicBezTo>
                  <a:pt x="2516011" y="936034"/>
                  <a:pt x="2726468" y="1219062"/>
                  <a:pt x="2906082" y="1375091"/>
                </a:cubicBezTo>
                <a:cubicBezTo>
                  <a:pt x="3085696" y="1531120"/>
                  <a:pt x="3279825" y="1543820"/>
                  <a:pt x="3417711" y="1701663"/>
                </a:cubicBezTo>
                <a:cubicBezTo>
                  <a:pt x="3555597" y="1859506"/>
                  <a:pt x="3673526" y="2146162"/>
                  <a:pt x="3733397" y="2322148"/>
                </a:cubicBezTo>
                <a:cubicBezTo>
                  <a:pt x="3793268" y="2498134"/>
                  <a:pt x="3787826" y="2570706"/>
                  <a:pt x="3776940" y="2757577"/>
                </a:cubicBezTo>
                <a:cubicBezTo>
                  <a:pt x="3766054" y="2944449"/>
                  <a:pt x="3691668" y="3218406"/>
                  <a:pt x="3668082" y="3443377"/>
                </a:cubicBezTo>
                <a:cubicBezTo>
                  <a:pt x="3644496" y="3668348"/>
                  <a:pt x="3606396" y="3893319"/>
                  <a:pt x="3635425" y="4107405"/>
                </a:cubicBezTo>
                <a:cubicBezTo>
                  <a:pt x="3664454" y="4321491"/>
                  <a:pt x="3762425" y="4544648"/>
                  <a:pt x="3842254" y="4727891"/>
                </a:cubicBezTo>
                <a:cubicBezTo>
                  <a:pt x="3922083" y="4911134"/>
                  <a:pt x="4003726" y="5049020"/>
                  <a:pt x="4114397" y="5206863"/>
                </a:cubicBezTo>
                <a:cubicBezTo>
                  <a:pt x="4225068" y="5364706"/>
                  <a:pt x="4488139" y="5604191"/>
                  <a:pt x="4506282" y="5674948"/>
                </a:cubicBezTo>
                <a:cubicBezTo>
                  <a:pt x="4524425" y="5745705"/>
                  <a:pt x="4332111" y="5707605"/>
                  <a:pt x="4223254" y="5631405"/>
                </a:cubicBezTo>
                <a:cubicBezTo>
                  <a:pt x="4114397" y="5555205"/>
                  <a:pt x="3985583" y="5355634"/>
                  <a:pt x="3853140" y="5217748"/>
                </a:cubicBezTo>
                <a:cubicBezTo>
                  <a:pt x="3720697" y="5079862"/>
                  <a:pt x="3597326" y="4941977"/>
                  <a:pt x="3428597" y="4804091"/>
                </a:cubicBezTo>
                <a:cubicBezTo>
                  <a:pt x="3259868" y="4666205"/>
                  <a:pt x="3011311" y="4417648"/>
                  <a:pt x="2840768" y="4390434"/>
                </a:cubicBezTo>
                <a:cubicBezTo>
                  <a:pt x="2670225" y="4363220"/>
                  <a:pt x="2461583" y="4535577"/>
                  <a:pt x="2405340" y="4640805"/>
                </a:cubicBezTo>
                <a:cubicBezTo>
                  <a:pt x="2349097" y="4746033"/>
                  <a:pt x="2461583" y="4849448"/>
                  <a:pt x="2503311" y="5021805"/>
                </a:cubicBezTo>
                <a:cubicBezTo>
                  <a:pt x="2545039" y="5194162"/>
                  <a:pt x="2721025" y="5459048"/>
                  <a:pt x="2655711" y="5674948"/>
                </a:cubicBezTo>
                <a:cubicBezTo>
                  <a:pt x="2590397" y="5890848"/>
                  <a:pt x="2245682" y="6208348"/>
                  <a:pt x="2111425" y="6317205"/>
                </a:cubicBezTo>
                <a:cubicBezTo>
                  <a:pt x="1977168" y="6426062"/>
                  <a:pt x="2000754" y="6351677"/>
                  <a:pt x="1850168" y="6328091"/>
                </a:cubicBezTo>
                <a:cubicBezTo>
                  <a:pt x="1699582" y="6304505"/>
                  <a:pt x="1207911" y="6175691"/>
                  <a:pt x="1207911" y="6175691"/>
                </a:cubicBezTo>
                <a:cubicBezTo>
                  <a:pt x="986568" y="6123077"/>
                  <a:pt x="696282" y="6132148"/>
                  <a:pt x="522111" y="6012405"/>
                </a:cubicBezTo>
                <a:cubicBezTo>
                  <a:pt x="347940" y="5892662"/>
                  <a:pt x="248153" y="5684020"/>
                  <a:pt x="162882" y="5457234"/>
                </a:cubicBezTo>
                <a:cubicBezTo>
                  <a:pt x="77610" y="5230448"/>
                  <a:pt x="32253" y="4909320"/>
                  <a:pt x="10482" y="4651691"/>
                </a:cubicBezTo>
                <a:cubicBezTo>
                  <a:pt x="-11289" y="4394063"/>
                  <a:pt x="3225" y="4105592"/>
                  <a:pt x="32254" y="3911463"/>
                </a:cubicBezTo>
                <a:cubicBezTo>
                  <a:pt x="61283" y="3717335"/>
                  <a:pt x="101197" y="3710077"/>
                  <a:pt x="184654" y="3486920"/>
                </a:cubicBezTo>
                <a:cubicBezTo>
                  <a:pt x="268111" y="3263763"/>
                  <a:pt x="474940" y="2853734"/>
                  <a:pt x="532997" y="2572520"/>
                </a:cubicBezTo>
                <a:cubicBezTo>
                  <a:pt x="591054" y="2291306"/>
                  <a:pt x="534811" y="2022792"/>
                  <a:pt x="511225" y="1810520"/>
                </a:cubicBezTo>
                <a:close/>
              </a:path>
            </a:pathLst>
          </a:cu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16" name="Rezervirano mjesto teksta 3"/>
          <p:cNvSpPr txBox="1">
            <a:spLocks/>
          </p:cNvSpPr>
          <p:nvPr/>
        </p:nvSpPr>
        <p:spPr>
          <a:xfrm>
            <a:off x="-4515" y="692696"/>
            <a:ext cx="4216475" cy="6048672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6000" indent="-216000">
              <a:spcBef>
                <a:spcPts val="600"/>
              </a:spcBef>
              <a:buFont typeface="Calibri" panose="020F0502020204030204" pitchFamily="34" charset="0"/>
              <a:buChar char="‒"/>
            </a:pPr>
            <a:r>
              <a:rPr lang="hr-HR" altLang="sr-Latn-RS" sz="2200" dirty="0" smtClean="0"/>
              <a:t>u kvarnerske otoke ubrajamo </a:t>
            </a:r>
            <a:br>
              <a:rPr lang="hr-HR" altLang="sr-Latn-RS" sz="2200" dirty="0" smtClean="0"/>
            </a:br>
            <a:r>
              <a:rPr lang="hr-HR" altLang="sr-Latn-RS" sz="2200" b="1" dirty="0" smtClean="0">
                <a:solidFill>
                  <a:srgbClr val="FF0000"/>
                </a:solidFill>
              </a:rPr>
              <a:t>4</a:t>
            </a:r>
            <a:r>
              <a:rPr lang="hr-HR" altLang="sr-Latn-RS" sz="2200" dirty="0" smtClean="0"/>
              <a:t> </a:t>
            </a:r>
            <a:r>
              <a:rPr lang="hr-HR" altLang="sr-Latn-RS" sz="2200" b="1" dirty="0" smtClean="0">
                <a:solidFill>
                  <a:srgbClr val="FF0000"/>
                </a:solidFill>
              </a:rPr>
              <a:t>velika</a:t>
            </a:r>
            <a:r>
              <a:rPr lang="hr-HR" altLang="sr-Latn-RS" sz="2200" dirty="0" smtClean="0">
                <a:solidFill>
                  <a:srgbClr val="FF0000"/>
                </a:solidFill>
              </a:rPr>
              <a:t> </a:t>
            </a:r>
            <a:r>
              <a:rPr lang="hr-HR" altLang="sr-Latn-RS" sz="2200" dirty="0" smtClean="0"/>
              <a:t>(</a:t>
            </a:r>
            <a:r>
              <a:rPr lang="hr-HR" altLang="sr-Latn-RS" sz="2200" dirty="0">
                <a:highlight>
                  <a:srgbClr val="FFFF00"/>
                </a:highlight>
                <a:ea typeface="Calibri"/>
                <a:cs typeface="Times New Roman"/>
              </a:rPr>
              <a:t>Cres, Krk, Lošinj i Rab</a:t>
            </a:r>
            <a:r>
              <a:rPr lang="hr-HR" altLang="sr-Latn-RS" sz="2200" dirty="0" smtClean="0"/>
              <a:t>) i </a:t>
            </a:r>
            <a:r>
              <a:rPr lang="hr-HR" altLang="sr-Latn-RS" sz="2200" b="1" dirty="0" smtClean="0">
                <a:solidFill>
                  <a:srgbClr val="FF0000"/>
                </a:solidFill>
              </a:rPr>
              <a:t>niz manjih otoka</a:t>
            </a:r>
            <a:r>
              <a:rPr lang="hr-HR" altLang="sr-Latn-RS" sz="2200" dirty="0" smtClean="0">
                <a:solidFill>
                  <a:srgbClr val="FF0000"/>
                </a:solidFill>
              </a:rPr>
              <a:t> </a:t>
            </a:r>
            <a:r>
              <a:rPr lang="hr-HR" altLang="sr-Latn-RS" sz="2200" dirty="0" smtClean="0"/>
              <a:t>koji ih okružuju </a:t>
            </a:r>
            <a:r>
              <a:rPr lang="hr-HR" altLang="sr-Latn-RS" sz="2200" i="1" dirty="0" smtClean="0"/>
              <a:t>(</a:t>
            </a:r>
            <a:r>
              <a:rPr lang="hr-HR" altLang="sr-Latn-RS" sz="2200" i="1" dirty="0"/>
              <a:t>Unije, Susak, Ilovik, </a:t>
            </a:r>
            <a:r>
              <a:rPr lang="hr-HR" altLang="sr-Latn-RS" sz="2200" i="1" dirty="0" err="1"/>
              <a:t>Zeća</a:t>
            </a:r>
            <a:r>
              <a:rPr lang="hr-HR" altLang="sr-Latn-RS" sz="2200" i="1" dirty="0"/>
              <a:t>, </a:t>
            </a:r>
            <a:r>
              <a:rPr lang="hr-HR" altLang="sr-Latn-RS" sz="2200" i="1" dirty="0" err="1"/>
              <a:t>Plavnik</a:t>
            </a:r>
            <a:r>
              <a:rPr lang="hr-HR" altLang="sr-Latn-RS" sz="2200" i="1" dirty="0"/>
              <a:t>…</a:t>
            </a:r>
            <a:r>
              <a:rPr lang="hr-HR" altLang="sr-Latn-RS" sz="2200" i="1" dirty="0" smtClean="0"/>
              <a:t>)</a:t>
            </a:r>
          </a:p>
          <a:p>
            <a:pPr marL="216000" indent="-216000">
              <a:spcBef>
                <a:spcPts val="1200"/>
              </a:spcBef>
              <a:buFont typeface="Calibri" panose="020F0502020204030204" pitchFamily="34" charset="0"/>
              <a:buChar char="‒"/>
            </a:pPr>
            <a:r>
              <a:rPr lang="hr-HR" altLang="sr-Latn-RS" sz="2200" dirty="0">
                <a:highlight>
                  <a:srgbClr val="FFFF00"/>
                </a:highlight>
                <a:ea typeface="Calibri"/>
                <a:cs typeface="Times New Roman"/>
              </a:rPr>
              <a:t>obale strme i kamene</a:t>
            </a:r>
            <a:r>
              <a:rPr lang="hr-HR" altLang="sr-Latn-RS" sz="2200" dirty="0" smtClean="0"/>
              <a:t>, s rijetkim žalima </a:t>
            </a:r>
          </a:p>
          <a:p>
            <a:pPr marL="216000" indent="-216000">
              <a:spcBef>
                <a:spcPts val="1200"/>
              </a:spcBef>
              <a:buFont typeface="Calibri" panose="020F0502020204030204" pitchFamily="34" charset="0"/>
              <a:buChar char="‒"/>
            </a:pPr>
            <a:r>
              <a:rPr lang="hr-HR" altLang="sr-Latn-RS" sz="2200" b="1" dirty="0" smtClean="0">
                <a:solidFill>
                  <a:srgbClr val="FF0000"/>
                </a:solidFill>
              </a:rPr>
              <a:t>vegetacija oskudna </a:t>
            </a:r>
            <a:r>
              <a:rPr lang="hr-HR" altLang="sr-Latn-RS" sz="2200" dirty="0" smtClean="0"/>
              <a:t>na istočnim obalama (radi bure), dok su </a:t>
            </a:r>
            <a:r>
              <a:rPr lang="hr-HR" altLang="sr-Latn-RS" sz="2200" b="1" dirty="0" smtClean="0">
                <a:solidFill>
                  <a:srgbClr val="FF0000"/>
                </a:solidFill>
              </a:rPr>
              <a:t>unutrašnjost i zapadna obala šumovite</a:t>
            </a:r>
          </a:p>
          <a:p>
            <a:pPr marL="216000" indent="-216000">
              <a:spcBef>
                <a:spcPts val="1200"/>
              </a:spcBef>
              <a:buFont typeface="Calibri" panose="020F0502020204030204" pitchFamily="34" charset="0"/>
              <a:buChar char="‒"/>
            </a:pPr>
            <a:r>
              <a:rPr lang="hr-HR" altLang="sr-Latn-RS" sz="2200" b="1" dirty="0">
                <a:solidFill>
                  <a:srgbClr val="FF0000"/>
                </a:solidFill>
                <a:highlight>
                  <a:srgbClr val="FFFF00"/>
                </a:highlight>
                <a:ea typeface="Calibri"/>
                <a:cs typeface="Times New Roman"/>
              </a:rPr>
              <a:t>slabije naseljene </a:t>
            </a:r>
            <a:r>
              <a:rPr lang="hr-HR" altLang="sr-Latn-RS" sz="2200" dirty="0">
                <a:highlight>
                  <a:srgbClr val="FFFF00"/>
                </a:highlight>
                <a:ea typeface="Calibri"/>
                <a:cs typeface="Times New Roman"/>
              </a:rPr>
              <a:t>sjeveroistočne obale otoka (radi bure)</a:t>
            </a:r>
          </a:p>
          <a:p>
            <a:pPr marL="216000" indent="-216000">
              <a:spcBef>
                <a:spcPts val="1200"/>
              </a:spcBef>
              <a:buFont typeface="Calibri" panose="020F0502020204030204" pitchFamily="34" charset="0"/>
              <a:buChar char="‒"/>
            </a:pPr>
            <a:r>
              <a:rPr lang="hr-HR" altLang="sr-Latn-RS" sz="2200" dirty="0" smtClean="0"/>
              <a:t>otoci dobro povezani trajektima s kopnom, a Krk s mostom</a:t>
            </a:r>
          </a:p>
          <a:p>
            <a:pPr marL="216000" indent="-216000">
              <a:spcBef>
                <a:spcPts val="600"/>
              </a:spcBef>
              <a:buFont typeface="Calibri" panose="020F0502020204030204" pitchFamily="34" charset="0"/>
              <a:buChar char="‒"/>
            </a:pPr>
            <a:endParaRPr lang="hr-HR" altLang="sr-Latn-RS" sz="2200" dirty="0" smtClean="0"/>
          </a:p>
        </p:txBody>
      </p:sp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Kvarnerski otoci</a:t>
            </a:r>
          </a:p>
        </p:txBody>
      </p:sp>
      <p:sp>
        <p:nvSpPr>
          <p:cNvPr id="3" name="Freeform 2"/>
          <p:cNvSpPr/>
          <p:nvPr/>
        </p:nvSpPr>
        <p:spPr>
          <a:xfrm>
            <a:off x="5733241" y="1353787"/>
            <a:ext cx="916941" cy="4073236"/>
          </a:xfrm>
          <a:custGeom>
            <a:avLst/>
            <a:gdLst>
              <a:gd name="connsiteX0" fmla="*/ 2541 w 916941"/>
              <a:gd name="connsiteY0" fmla="*/ 0 h 4073236"/>
              <a:gd name="connsiteX1" fmla="*/ 50042 w 916941"/>
              <a:gd name="connsiteY1" fmla="*/ 427512 h 4073236"/>
              <a:gd name="connsiteX2" fmla="*/ 2541 w 916941"/>
              <a:gd name="connsiteY2" fmla="*/ 641268 h 4073236"/>
              <a:gd name="connsiteX3" fmla="*/ 145045 w 916941"/>
              <a:gd name="connsiteY3" fmla="*/ 1235034 h 4073236"/>
              <a:gd name="connsiteX4" fmla="*/ 346925 w 916941"/>
              <a:gd name="connsiteY4" fmla="*/ 1353787 h 4073236"/>
              <a:gd name="connsiteX5" fmla="*/ 501304 w 916941"/>
              <a:gd name="connsiteY5" fmla="*/ 1413164 h 4073236"/>
              <a:gd name="connsiteX6" fmla="*/ 572556 w 916941"/>
              <a:gd name="connsiteY6" fmla="*/ 1626919 h 4073236"/>
              <a:gd name="connsiteX7" fmla="*/ 596307 w 916941"/>
              <a:gd name="connsiteY7" fmla="*/ 1900052 h 4073236"/>
              <a:gd name="connsiteX8" fmla="*/ 501304 w 916941"/>
              <a:gd name="connsiteY8" fmla="*/ 2149434 h 4073236"/>
              <a:gd name="connsiteX9" fmla="*/ 536930 w 916941"/>
              <a:gd name="connsiteY9" fmla="*/ 2707574 h 4073236"/>
              <a:gd name="connsiteX10" fmla="*/ 608182 w 916941"/>
              <a:gd name="connsiteY10" fmla="*/ 2980707 h 4073236"/>
              <a:gd name="connsiteX11" fmla="*/ 572556 w 916941"/>
              <a:gd name="connsiteY11" fmla="*/ 3360717 h 4073236"/>
              <a:gd name="connsiteX12" fmla="*/ 750686 w 916941"/>
              <a:gd name="connsiteY12" fmla="*/ 3728852 h 4073236"/>
              <a:gd name="connsiteX13" fmla="*/ 916941 w 916941"/>
              <a:gd name="connsiteY13" fmla="*/ 4073236 h 4073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916941" h="4073236">
                <a:moveTo>
                  <a:pt x="2541" y="0"/>
                </a:moveTo>
                <a:cubicBezTo>
                  <a:pt x="26291" y="160317"/>
                  <a:pt x="50042" y="320634"/>
                  <a:pt x="50042" y="427512"/>
                </a:cubicBezTo>
                <a:cubicBezTo>
                  <a:pt x="50042" y="534390"/>
                  <a:pt x="-13293" y="506681"/>
                  <a:pt x="2541" y="641268"/>
                </a:cubicBezTo>
                <a:cubicBezTo>
                  <a:pt x="18375" y="775855"/>
                  <a:pt x="87648" y="1116281"/>
                  <a:pt x="145045" y="1235034"/>
                </a:cubicBezTo>
                <a:cubicBezTo>
                  <a:pt x="202442" y="1353787"/>
                  <a:pt x="287549" y="1324099"/>
                  <a:pt x="346925" y="1353787"/>
                </a:cubicBezTo>
                <a:cubicBezTo>
                  <a:pt x="406302" y="1383475"/>
                  <a:pt x="463699" y="1367642"/>
                  <a:pt x="501304" y="1413164"/>
                </a:cubicBezTo>
                <a:cubicBezTo>
                  <a:pt x="538909" y="1458686"/>
                  <a:pt x="556722" y="1545771"/>
                  <a:pt x="572556" y="1626919"/>
                </a:cubicBezTo>
                <a:cubicBezTo>
                  <a:pt x="588390" y="1708067"/>
                  <a:pt x="608182" y="1812966"/>
                  <a:pt x="596307" y="1900052"/>
                </a:cubicBezTo>
                <a:cubicBezTo>
                  <a:pt x="584432" y="1987138"/>
                  <a:pt x="511200" y="2014847"/>
                  <a:pt x="501304" y="2149434"/>
                </a:cubicBezTo>
                <a:cubicBezTo>
                  <a:pt x="491408" y="2284021"/>
                  <a:pt x="519117" y="2569029"/>
                  <a:pt x="536930" y="2707574"/>
                </a:cubicBezTo>
                <a:cubicBezTo>
                  <a:pt x="554743" y="2846119"/>
                  <a:pt x="602244" y="2871850"/>
                  <a:pt x="608182" y="2980707"/>
                </a:cubicBezTo>
                <a:cubicBezTo>
                  <a:pt x="614120" y="3089564"/>
                  <a:pt x="548805" y="3236026"/>
                  <a:pt x="572556" y="3360717"/>
                </a:cubicBezTo>
                <a:cubicBezTo>
                  <a:pt x="596307" y="3485408"/>
                  <a:pt x="750686" y="3728852"/>
                  <a:pt x="750686" y="3728852"/>
                </a:cubicBezTo>
                <a:lnTo>
                  <a:pt x="916941" y="4073236"/>
                </a:lnTo>
              </a:path>
            </a:pathLst>
          </a:custGeom>
          <a:noFill/>
          <a:ln w="571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5" name="Freeform 4"/>
          <p:cNvSpPr/>
          <p:nvPr/>
        </p:nvSpPr>
        <p:spPr>
          <a:xfrm>
            <a:off x="6780810" y="961901"/>
            <a:ext cx="1270856" cy="1983180"/>
          </a:xfrm>
          <a:custGeom>
            <a:avLst/>
            <a:gdLst>
              <a:gd name="connsiteX0" fmla="*/ 0 w 1270856"/>
              <a:gd name="connsiteY0" fmla="*/ 0 h 1983180"/>
              <a:gd name="connsiteX1" fmla="*/ 296884 w 1270856"/>
              <a:gd name="connsiteY1" fmla="*/ 463138 h 1983180"/>
              <a:gd name="connsiteX2" fmla="*/ 368135 w 1270856"/>
              <a:gd name="connsiteY2" fmla="*/ 593767 h 1983180"/>
              <a:gd name="connsiteX3" fmla="*/ 570016 w 1270856"/>
              <a:gd name="connsiteY3" fmla="*/ 760021 h 1983180"/>
              <a:gd name="connsiteX4" fmla="*/ 510639 w 1270856"/>
              <a:gd name="connsiteY4" fmla="*/ 938151 h 1983180"/>
              <a:gd name="connsiteX5" fmla="*/ 510639 w 1270856"/>
              <a:gd name="connsiteY5" fmla="*/ 1175657 h 1983180"/>
              <a:gd name="connsiteX6" fmla="*/ 700645 w 1270856"/>
              <a:gd name="connsiteY6" fmla="*/ 1175657 h 1983180"/>
              <a:gd name="connsiteX7" fmla="*/ 890650 w 1270856"/>
              <a:gd name="connsiteY7" fmla="*/ 1258785 h 1983180"/>
              <a:gd name="connsiteX8" fmla="*/ 950026 w 1270856"/>
              <a:gd name="connsiteY8" fmla="*/ 1508167 h 1983180"/>
              <a:gd name="connsiteX9" fmla="*/ 1223159 w 1270856"/>
              <a:gd name="connsiteY9" fmla="*/ 1721922 h 1983180"/>
              <a:gd name="connsiteX10" fmla="*/ 1270660 w 1270856"/>
              <a:gd name="connsiteY10" fmla="*/ 1983180 h 1983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70856" h="1983180">
                <a:moveTo>
                  <a:pt x="0" y="0"/>
                </a:moveTo>
                <a:cubicBezTo>
                  <a:pt x="117764" y="182088"/>
                  <a:pt x="235528" y="364177"/>
                  <a:pt x="296884" y="463138"/>
                </a:cubicBezTo>
                <a:cubicBezTo>
                  <a:pt x="358240" y="562099"/>
                  <a:pt x="322613" y="544287"/>
                  <a:pt x="368135" y="593767"/>
                </a:cubicBezTo>
                <a:cubicBezTo>
                  <a:pt x="413657" y="643247"/>
                  <a:pt x="546265" y="702624"/>
                  <a:pt x="570016" y="760021"/>
                </a:cubicBezTo>
                <a:cubicBezTo>
                  <a:pt x="593767" y="817418"/>
                  <a:pt x="520535" y="868878"/>
                  <a:pt x="510639" y="938151"/>
                </a:cubicBezTo>
                <a:cubicBezTo>
                  <a:pt x="500743" y="1007424"/>
                  <a:pt x="478971" y="1136073"/>
                  <a:pt x="510639" y="1175657"/>
                </a:cubicBezTo>
                <a:cubicBezTo>
                  <a:pt x="542307" y="1215241"/>
                  <a:pt x="637310" y="1161802"/>
                  <a:pt x="700645" y="1175657"/>
                </a:cubicBezTo>
                <a:cubicBezTo>
                  <a:pt x="763980" y="1189512"/>
                  <a:pt x="849087" y="1203367"/>
                  <a:pt x="890650" y="1258785"/>
                </a:cubicBezTo>
                <a:cubicBezTo>
                  <a:pt x="932213" y="1314203"/>
                  <a:pt x="894608" y="1430978"/>
                  <a:pt x="950026" y="1508167"/>
                </a:cubicBezTo>
                <a:cubicBezTo>
                  <a:pt x="1005444" y="1585356"/>
                  <a:pt x="1169720" y="1642753"/>
                  <a:pt x="1223159" y="1721922"/>
                </a:cubicBezTo>
                <a:cubicBezTo>
                  <a:pt x="1276598" y="1801091"/>
                  <a:pt x="1270660" y="1983180"/>
                  <a:pt x="1270660" y="1983180"/>
                </a:cubicBezTo>
              </a:path>
            </a:pathLst>
          </a:custGeom>
          <a:noFill/>
          <a:ln w="571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6" name="Freeform 5"/>
          <p:cNvSpPr/>
          <p:nvPr/>
        </p:nvSpPr>
        <p:spPr>
          <a:xfrm>
            <a:off x="7528956" y="3693226"/>
            <a:ext cx="760021" cy="1092530"/>
          </a:xfrm>
          <a:custGeom>
            <a:avLst/>
            <a:gdLst>
              <a:gd name="connsiteX0" fmla="*/ 0 w 760021"/>
              <a:gd name="connsiteY0" fmla="*/ 0 h 1092530"/>
              <a:gd name="connsiteX1" fmla="*/ 249382 w 760021"/>
              <a:gd name="connsiteY1" fmla="*/ 225631 h 1092530"/>
              <a:gd name="connsiteX2" fmla="*/ 213756 w 760021"/>
              <a:gd name="connsiteY2" fmla="*/ 380010 h 1092530"/>
              <a:gd name="connsiteX3" fmla="*/ 510639 w 760021"/>
              <a:gd name="connsiteY3" fmla="*/ 641268 h 1092530"/>
              <a:gd name="connsiteX4" fmla="*/ 760021 w 760021"/>
              <a:gd name="connsiteY4" fmla="*/ 1092530 h 10925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0021" h="1092530">
                <a:moveTo>
                  <a:pt x="0" y="0"/>
                </a:moveTo>
                <a:cubicBezTo>
                  <a:pt x="106878" y="81148"/>
                  <a:pt x="213756" y="162296"/>
                  <a:pt x="249382" y="225631"/>
                </a:cubicBezTo>
                <a:cubicBezTo>
                  <a:pt x="285008" y="288966"/>
                  <a:pt x="170213" y="310737"/>
                  <a:pt x="213756" y="380010"/>
                </a:cubicBezTo>
                <a:cubicBezTo>
                  <a:pt x="257299" y="449283"/>
                  <a:pt x="419595" y="522515"/>
                  <a:pt x="510639" y="641268"/>
                </a:cubicBezTo>
                <a:cubicBezTo>
                  <a:pt x="601683" y="760021"/>
                  <a:pt x="680852" y="926275"/>
                  <a:pt x="760021" y="1092530"/>
                </a:cubicBezTo>
              </a:path>
            </a:pathLst>
          </a:custGeom>
          <a:noFill/>
          <a:ln w="571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11" name="Down Arrow 10"/>
          <p:cNvSpPr/>
          <p:nvPr/>
        </p:nvSpPr>
        <p:spPr>
          <a:xfrm rot="3045007">
            <a:off x="8029140" y="3053976"/>
            <a:ext cx="1132685" cy="1008215"/>
          </a:xfrm>
          <a:prstGeom prst="downArrow">
            <a:avLst/>
          </a:prstGeom>
          <a:solidFill>
            <a:schemeClr val="bg1"/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r>
              <a:rPr lang="hr-HR" b="1" dirty="0" smtClean="0">
                <a:solidFill>
                  <a:schemeClr val="tx1"/>
                </a:solidFill>
              </a:rPr>
              <a:t>BURA</a:t>
            </a:r>
            <a:endParaRPr lang="hr-HR" b="1" dirty="0">
              <a:solidFill>
                <a:schemeClr val="tx1"/>
              </a:solidFill>
            </a:endParaRPr>
          </a:p>
        </p:txBody>
      </p:sp>
      <p:sp>
        <p:nvSpPr>
          <p:cNvPr id="13" name="Down Arrow 12"/>
          <p:cNvSpPr/>
          <p:nvPr/>
        </p:nvSpPr>
        <p:spPr>
          <a:xfrm rot="3045007">
            <a:off x="6255059" y="3053976"/>
            <a:ext cx="1132685" cy="1008215"/>
          </a:xfrm>
          <a:prstGeom prst="downArrow">
            <a:avLst/>
          </a:prstGeom>
          <a:solidFill>
            <a:schemeClr val="bg1"/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r>
              <a:rPr lang="hr-HR" b="1" dirty="0" smtClean="0">
                <a:solidFill>
                  <a:schemeClr val="tx1"/>
                </a:solidFill>
              </a:rPr>
              <a:t>BURA</a:t>
            </a:r>
            <a:endParaRPr lang="hr-HR" b="1" dirty="0">
              <a:solidFill>
                <a:schemeClr val="tx1"/>
              </a:solidFill>
            </a:endParaRPr>
          </a:p>
        </p:txBody>
      </p:sp>
      <p:sp>
        <p:nvSpPr>
          <p:cNvPr id="14" name="Down Arrow 13"/>
          <p:cNvSpPr/>
          <p:nvPr/>
        </p:nvSpPr>
        <p:spPr>
          <a:xfrm rot="3045007">
            <a:off x="7135565" y="659309"/>
            <a:ext cx="1132685" cy="1008215"/>
          </a:xfrm>
          <a:prstGeom prst="downArrow">
            <a:avLst/>
          </a:prstGeom>
          <a:solidFill>
            <a:schemeClr val="bg1"/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r>
              <a:rPr lang="hr-HR" b="1" dirty="0" smtClean="0">
                <a:solidFill>
                  <a:schemeClr val="tx1"/>
                </a:solidFill>
              </a:rPr>
              <a:t>BURA</a:t>
            </a:r>
            <a:endParaRPr lang="hr-HR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070323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50"/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25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250"/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25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250"/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25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250"/>
                            </p:stCondLst>
                            <p:childTnLst>
                              <p:par>
                                <p:cTn id="4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11" grpId="0" build="allAtOnce" animBg="1"/>
      <p:bldP spid="13" grpId="0" uiExpand="1" build="allAtOnce" animBg="1"/>
      <p:bldP spid="14" grpId="0" build="allAtOnce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6033435" y="-27384"/>
            <a:ext cx="3148958" cy="6885384"/>
            <a:chOff x="6033435" y="-27384"/>
            <a:chExt cx="3148958" cy="6885384"/>
          </a:xfrm>
        </p:grpSpPr>
        <p:pic>
          <p:nvPicPr>
            <p:cNvPr id="2" name="Picture 2"/>
            <p:cNvPicPr>
              <a:picLocks noChangeAspect="1" noChangeArrowheads="1"/>
            </p:cNvPicPr>
            <p:nvPr/>
          </p:nvPicPr>
          <p:blipFill rotWithShape="1">
            <a:blip r:embed="rId2" cstate="email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b="-1"/>
            <a:stretch/>
          </p:blipFill>
          <p:spPr bwMode="auto">
            <a:xfrm>
              <a:off x="6033435" y="-27384"/>
              <a:ext cx="3148958" cy="68853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Oval 5"/>
            <p:cNvSpPr/>
            <p:nvPr/>
          </p:nvSpPr>
          <p:spPr>
            <a:xfrm>
              <a:off x="7154058" y="2850405"/>
              <a:ext cx="45719" cy="45719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r-HR"/>
            </a:p>
          </p:txBody>
        </p:sp>
      </p:grpSp>
      <p:sp>
        <p:nvSpPr>
          <p:cNvPr id="16" name="Rezervirano mjesto teksta 3"/>
          <p:cNvSpPr txBox="1">
            <a:spLocks/>
          </p:cNvSpPr>
          <p:nvPr/>
        </p:nvSpPr>
        <p:spPr>
          <a:xfrm>
            <a:off x="-1299" y="733775"/>
            <a:ext cx="5797435" cy="5791569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6000" indent="-216000">
              <a:spcBef>
                <a:spcPts val="600"/>
              </a:spcBef>
              <a:buFont typeface="Calibri" panose="020F0502020204030204" pitchFamily="34" charset="0"/>
              <a:buChar char="‒"/>
            </a:pPr>
            <a:r>
              <a:rPr lang="hr-HR" altLang="sr-Latn-RS" sz="2200" b="1" dirty="0">
                <a:solidFill>
                  <a:srgbClr val="FF0000"/>
                </a:solidFill>
                <a:highlight>
                  <a:srgbClr val="FFFF00"/>
                </a:highlight>
                <a:ea typeface="Calibri"/>
                <a:cs typeface="Times New Roman"/>
              </a:rPr>
              <a:t>najveći hrvatski otok</a:t>
            </a:r>
          </a:p>
          <a:p>
            <a:pPr marL="216000" indent="-216000">
              <a:spcBef>
                <a:spcPts val="600"/>
              </a:spcBef>
              <a:buFont typeface="Calibri" panose="020F0502020204030204" pitchFamily="34" charset="0"/>
              <a:buChar char="‒"/>
            </a:pPr>
            <a:r>
              <a:rPr lang="hr-HR" altLang="sr-Latn-RS" sz="2200" dirty="0" smtClean="0"/>
              <a:t>obala slabo razvedena, </a:t>
            </a:r>
            <a:r>
              <a:rPr lang="hr-HR" altLang="sr-Latn-RS" sz="2200" dirty="0" err="1" smtClean="0"/>
              <a:t>klifovita</a:t>
            </a:r>
            <a:r>
              <a:rPr lang="hr-HR" altLang="sr-Latn-RS" sz="2200" dirty="0" smtClean="0"/>
              <a:t> i nepristupačna</a:t>
            </a:r>
          </a:p>
          <a:p>
            <a:pPr marL="216000" indent="-216000">
              <a:spcBef>
                <a:spcPts val="600"/>
              </a:spcBef>
              <a:buFont typeface="Calibri" panose="020F0502020204030204" pitchFamily="34" charset="0"/>
              <a:buChar char="‒"/>
            </a:pPr>
            <a:r>
              <a:rPr lang="hr-HR" altLang="sr-Latn-RS" sz="2200" dirty="0" smtClean="0"/>
              <a:t>do </a:t>
            </a:r>
            <a:r>
              <a:rPr lang="hr-HR" altLang="sr-Latn-RS" sz="2200" dirty="0" err="1" smtClean="0"/>
              <a:t>prokapanja</a:t>
            </a:r>
            <a:r>
              <a:rPr lang="hr-HR" altLang="sr-Latn-RS" sz="2200" dirty="0" smtClean="0"/>
              <a:t> kanala </a:t>
            </a:r>
            <a:r>
              <a:rPr lang="hr-HR" altLang="sr-Latn-RS" sz="2200" dirty="0">
                <a:highlight>
                  <a:srgbClr val="FFFF00"/>
                </a:highlight>
                <a:ea typeface="Calibri"/>
                <a:cs typeface="Times New Roman"/>
              </a:rPr>
              <a:t>u rimsko doba, Cres i Lošinj su bili jedan otok</a:t>
            </a:r>
          </a:p>
          <a:p>
            <a:pPr marL="216000" indent="-216000">
              <a:spcBef>
                <a:spcPts val="600"/>
              </a:spcBef>
              <a:buFont typeface="Calibri" panose="020F0502020204030204" pitchFamily="34" charset="0"/>
              <a:buChar char="‒"/>
            </a:pPr>
            <a:r>
              <a:rPr lang="hr-HR" altLang="sr-Latn-RS" sz="2200" b="1" dirty="0" smtClean="0">
                <a:highlight>
                  <a:srgbClr val="FFFF00"/>
                </a:highlight>
                <a:ea typeface="Calibri"/>
                <a:cs typeface="Times New Roman"/>
              </a:rPr>
              <a:t>Vransko </a:t>
            </a:r>
            <a:r>
              <a:rPr lang="hr-HR" altLang="sr-Latn-RS" sz="2200" b="1" dirty="0">
                <a:highlight>
                  <a:srgbClr val="FFFF00"/>
                </a:highlight>
                <a:ea typeface="Calibri"/>
                <a:cs typeface="Times New Roman"/>
              </a:rPr>
              <a:t>jezero</a:t>
            </a:r>
            <a:r>
              <a:rPr lang="hr-HR" altLang="sr-Latn-RS" dirty="0"/>
              <a:t> </a:t>
            </a:r>
            <a:r>
              <a:rPr lang="hr-HR" altLang="sr-Latn-RS" sz="2200" dirty="0" smtClean="0"/>
              <a:t>– najveća akumulacija slatke vode</a:t>
            </a:r>
          </a:p>
          <a:p>
            <a:pPr marL="216000" indent="-216000">
              <a:spcBef>
                <a:spcPts val="600"/>
              </a:spcBef>
              <a:buFont typeface="Calibri" panose="020F0502020204030204" pitchFamily="34" charset="0"/>
              <a:buChar char="‒"/>
            </a:pPr>
            <a:r>
              <a:rPr lang="hr-HR" altLang="sr-Latn-RS" sz="2200" dirty="0" smtClean="0"/>
              <a:t>stanište </a:t>
            </a:r>
            <a:r>
              <a:rPr lang="hr-HR" altLang="sr-Latn-RS" sz="2200" b="1" dirty="0" smtClean="0">
                <a:solidFill>
                  <a:srgbClr val="FF0000"/>
                </a:solidFill>
              </a:rPr>
              <a:t>bjeloglavog supa </a:t>
            </a:r>
            <a:r>
              <a:rPr lang="hr-HR" altLang="sr-Latn-RS" sz="2200" dirty="0" smtClean="0"/>
              <a:t>– mjesto </a:t>
            </a:r>
            <a:r>
              <a:rPr lang="hr-HR" altLang="sr-Latn-RS" sz="2200" b="1" dirty="0" smtClean="0"/>
              <a:t>Beli</a:t>
            </a:r>
          </a:p>
          <a:p>
            <a:pPr marL="216000" indent="-216000">
              <a:spcBef>
                <a:spcPts val="600"/>
              </a:spcBef>
              <a:buFont typeface="Calibri" panose="020F0502020204030204" pitchFamily="34" charset="0"/>
              <a:buChar char="‒"/>
            </a:pPr>
            <a:r>
              <a:rPr lang="hr-HR" altLang="sr-Latn-RS" sz="2200" b="1" dirty="0" smtClean="0">
                <a:solidFill>
                  <a:srgbClr val="FF0000"/>
                </a:solidFill>
              </a:rPr>
              <a:t>grad Cres </a:t>
            </a:r>
            <a:r>
              <a:rPr lang="hr-HR" altLang="sr-Latn-RS" sz="2200" dirty="0" smtClean="0"/>
              <a:t>– najveće naselje na otoku</a:t>
            </a:r>
          </a:p>
          <a:p>
            <a:pPr marL="216000" indent="-216000">
              <a:spcBef>
                <a:spcPts val="600"/>
              </a:spcBef>
              <a:buFont typeface="Calibri" panose="020F0502020204030204" pitchFamily="34" charset="0"/>
              <a:buChar char="‒"/>
            </a:pPr>
            <a:r>
              <a:rPr lang="hr-HR" altLang="sr-Latn-RS" sz="2200" b="1" dirty="0" err="1" smtClean="0">
                <a:solidFill>
                  <a:srgbClr val="FF0000"/>
                </a:solidFill>
              </a:rPr>
              <a:t>Valun</a:t>
            </a:r>
            <a:r>
              <a:rPr lang="hr-HR" altLang="sr-Latn-RS" sz="2200" dirty="0" smtClean="0">
                <a:solidFill>
                  <a:srgbClr val="FF0000"/>
                </a:solidFill>
              </a:rPr>
              <a:t> </a:t>
            </a:r>
            <a:r>
              <a:rPr lang="hr-HR" altLang="sr-Latn-RS" sz="2200" dirty="0" smtClean="0"/>
              <a:t>(</a:t>
            </a:r>
            <a:r>
              <a:rPr lang="hr-HR" altLang="sr-Latn-RS" sz="2200" dirty="0" err="1" smtClean="0"/>
              <a:t>Valunska</a:t>
            </a:r>
            <a:r>
              <a:rPr lang="hr-HR" altLang="sr-Latn-RS" sz="2200" dirty="0" smtClean="0"/>
              <a:t> ploča) i </a:t>
            </a:r>
            <a:r>
              <a:rPr lang="hr-HR" altLang="sr-Latn-RS" sz="2200" b="1" dirty="0" smtClean="0">
                <a:solidFill>
                  <a:srgbClr val="FF0000"/>
                </a:solidFill>
              </a:rPr>
              <a:t>Lubenice</a:t>
            </a:r>
            <a:r>
              <a:rPr lang="hr-HR" altLang="sr-Latn-RS" sz="2200" dirty="0" smtClean="0">
                <a:solidFill>
                  <a:srgbClr val="FF0000"/>
                </a:solidFill>
              </a:rPr>
              <a:t> </a:t>
            </a:r>
            <a:r>
              <a:rPr lang="hr-HR" altLang="sr-Latn-RS" sz="2200" dirty="0" smtClean="0"/>
              <a:t>(stare 4000 god.)</a:t>
            </a:r>
          </a:p>
          <a:p>
            <a:pPr marL="216000" indent="-216000">
              <a:spcBef>
                <a:spcPts val="600"/>
              </a:spcBef>
              <a:buFont typeface="Calibri" panose="020F0502020204030204" pitchFamily="34" charset="0"/>
              <a:buChar char="‒"/>
            </a:pPr>
            <a:r>
              <a:rPr lang="hr-HR" altLang="sr-Latn-RS" sz="2200" b="1" dirty="0" err="1" smtClean="0">
                <a:solidFill>
                  <a:srgbClr val="FF0000"/>
                </a:solidFill>
              </a:rPr>
              <a:t>Osor</a:t>
            </a:r>
            <a:r>
              <a:rPr lang="hr-HR" altLang="sr-Latn-RS" sz="2200" dirty="0" smtClean="0">
                <a:solidFill>
                  <a:srgbClr val="FF0000"/>
                </a:solidFill>
              </a:rPr>
              <a:t> </a:t>
            </a:r>
            <a:r>
              <a:rPr lang="hr-HR" altLang="sr-Latn-RS" sz="2200" dirty="0" smtClean="0"/>
              <a:t>– na spoju Cresa i Lošinja (</a:t>
            </a:r>
            <a:r>
              <a:rPr lang="hr-HR" altLang="sr-Latn-RS" sz="2200" b="1" dirty="0">
                <a:highlight>
                  <a:srgbClr val="FFFF00"/>
                </a:highlight>
                <a:ea typeface="Calibri"/>
                <a:cs typeface="Times New Roman"/>
              </a:rPr>
              <a:t>most</a:t>
            </a:r>
            <a:r>
              <a:rPr lang="hr-HR" altLang="sr-Latn-RS" sz="2200" dirty="0" smtClean="0"/>
              <a:t>)</a:t>
            </a:r>
          </a:p>
          <a:p>
            <a:pPr marL="616050" lvl="1" indent="-216000">
              <a:spcBef>
                <a:spcPts val="600"/>
              </a:spcBef>
              <a:buFont typeface="Calibri" panose="020F0502020204030204" pitchFamily="34" charset="0"/>
              <a:buChar char="‒"/>
            </a:pPr>
            <a:r>
              <a:rPr lang="hr-HR" altLang="sr-Latn-RS" sz="2200" dirty="0" smtClean="0"/>
              <a:t>do 15. st najvažnije i najveće naselje na otoku (danas ima 80 stanovnika)</a:t>
            </a:r>
          </a:p>
        </p:txBody>
      </p:sp>
      <p:sp>
        <p:nvSpPr>
          <p:cNvPr id="18" name="Title 17"/>
          <p:cNvSpPr>
            <a:spLocks noGrp="1"/>
          </p:cNvSpPr>
          <p:nvPr>
            <p:ph type="title"/>
          </p:nvPr>
        </p:nvSpPr>
        <p:spPr>
          <a:xfrm>
            <a:off x="202219" y="44624"/>
            <a:ext cx="8858312" cy="576064"/>
          </a:xfrm>
        </p:spPr>
        <p:txBody>
          <a:bodyPr/>
          <a:lstStyle/>
          <a:p>
            <a:r>
              <a:rPr lang="hr-HR" dirty="0" smtClean="0"/>
              <a:t>Cres</a:t>
            </a:r>
            <a:endParaRPr lang="hr-HR" dirty="0"/>
          </a:p>
        </p:txBody>
      </p:sp>
      <p:sp>
        <p:nvSpPr>
          <p:cNvPr id="3" name="Freeform 2"/>
          <p:cNvSpPr/>
          <p:nvPr/>
        </p:nvSpPr>
        <p:spPr>
          <a:xfrm>
            <a:off x="7907975" y="1661160"/>
            <a:ext cx="312420" cy="411480"/>
          </a:xfrm>
          <a:custGeom>
            <a:avLst/>
            <a:gdLst>
              <a:gd name="connsiteX0" fmla="*/ 0 w 312420"/>
              <a:gd name="connsiteY0" fmla="*/ 411480 h 411480"/>
              <a:gd name="connsiteX1" fmla="*/ 312420 w 312420"/>
              <a:gd name="connsiteY1" fmla="*/ 0 h 411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12420" h="411480">
                <a:moveTo>
                  <a:pt x="0" y="411480"/>
                </a:moveTo>
                <a:cubicBezTo>
                  <a:pt x="115570" y="240665"/>
                  <a:pt x="231140" y="69850"/>
                  <a:pt x="312420" y="0"/>
                </a:cubicBezTo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4" name="Freeform 3"/>
          <p:cNvSpPr/>
          <p:nvPr/>
        </p:nvSpPr>
        <p:spPr>
          <a:xfrm>
            <a:off x="6574475" y="609600"/>
            <a:ext cx="342900" cy="166688"/>
          </a:xfrm>
          <a:custGeom>
            <a:avLst/>
            <a:gdLst>
              <a:gd name="connsiteX0" fmla="*/ 342900 w 342900"/>
              <a:gd name="connsiteY0" fmla="*/ 166688 h 166688"/>
              <a:gd name="connsiteX1" fmla="*/ 0 w 342900"/>
              <a:gd name="connsiteY1" fmla="*/ 0 h 1666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42900" h="166688">
                <a:moveTo>
                  <a:pt x="342900" y="166688"/>
                </a:moveTo>
                <a:lnTo>
                  <a:pt x="0" y="0"/>
                </a:lnTo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pic>
        <p:nvPicPr>
          <p:cNvPr id="1026" name="Picture 2" descr="http://autoskola-formula.hr/images/uploads/C049_trajekt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1575" y="818052"/>
            <a:ext cx="391614" cy="392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6983546" y="640479"/>
            <a:ext cx="489717" cy="182995"/>
          </a:xfrm>
          <a:prstGeom prst="rect">
            <a:avLst/>
          </a:prstGeom>
          <a:solidFill>
            <a:schemeClr val="bg1"/>
          </a:solidFill>
          <a:ln w="28575">
            <a:solidFill>
              <a:srgbClr val="184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hr-HR" sz="900" b="1" dirty="0" err="1" smtClean="0">
                <a:solidFill>
                  <a:schemeClr val="tx1"/>
                </a:solidFill>
              </a:rPr>
              <a:t>Porozina</a:t>
            </a:r>
            <a:endParaRPr lang="hr-HR" sz="900" b="1" dirty="0">
              <a:solidFill>
                <a:schemeClr val="tx1"/>
              </a:solidFill>
            </a:endParaRPr>
          </a:p>
        </p:txBody>
      </p:sp>
      <p:pic>
        <p:nvPicPr>
          <p:cNvPr id="12" name="Picture 2" descr="http://autoskola-formula.hr/images/uploads/C049_trajekt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4185" y="1866900"/>
            <a:ext cx="391614" cy="392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7461049" y="1989460"/>
            <a:ext cx="416989" cy="166359"/>
          </a:xfrm>
          <a:prstGeom prst="rect">
            <a:avLst/>
          </a:prstGeom>
          <a:solidFill>
            <a:schemeClr val="bg1"/>
          </a:solidFill>
          <a:ln w="28575">
            <a:solidFill>
              <a:srgbClr val="184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hr-HR" sz="900" b="1" dirty="0" err="1" smtClean="0">
                <a:solidFill>
                  <a:schemeClr val="tx1"/>
                </a:solidFill>
              </a:rPr>
              <a:t>Merag</a:t>
            </a:r>
            <a:endParaRPr lang="hr-HR" sz="900" b="1" dirty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7672103" y="1569662"/>
            <a:ext cx="463275" cy="182995"/>
          </a:xfrm>
          <a:prstGeom prst="rect">
            <a:avLst/>
          </a:prstGeom>
          <a:solidFill>
            <a:schemeClr val="bg1"/>
          </a:solidFill>
          <a:ln w="28575">
            <a:solidFill>
              <a:srgbClr val="184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hr-HR" sz="900" b="1" dirty="0" err="1" smtClean="0">
                <a:solidFill>
                  <a:schemeClr val="tx1"/>
                </a:solidFill>
              </a:rPr>
              <a:t>Valbiska</a:t>
            </a:r>
            <a:endParaRPr lang="hr-HR" sz="900" b="1" dirty="0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6033435" y="498261"/>
            <a:ext cx="489717" cy="182995"/>
          </a:xfrm>
          <a:prstGeom prst="rect">
            <a:avLst/>
          </a:prstGeom>
          <a:solidFill>
            <a:schemeClr val="bg1"/>
          </a:solidFill>
          <a:ln w="28575">
            <a:solidFill>
              <a:srgbClr val="184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hr-HR" sz="900" b="1" dirty="0" smtClean="0">
                <a:solidFill>
                  <a:schemeClr val="tx1"/>
                </a:solidFill>
              </a:rPr>
              <a:t>Brestova</a:t>
            </a:r>
            <a:endParaRPr lang="hr-HR" sz="900" b="1" dirty="0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7685207" y="4427023"/>
            <a:ext cx="313290" cy="124987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hr-HR" sz="900" b="1" dirty="0" err="1" smtClean="0">
                <a:solidFill>
                  <a:schemeClr val="tx1"/>
                </a:solidFill>
              </a:rPr>
              <a:t>Osor</a:t>
            </a:r>
            <a:endParaRPr lang="hr-HR" sz="900" b="1" dirty="0">
              <a:solidFill>
                <a:schemeClr val="tx1"/>
              </a:solidFill>
            </a:endParaRPr>
          </a:p>
        </p:txBody>
      </p:sp>
      <p:pic>
        <p:nvPicPr>
          <p:cNvPr id="1028" name="Picture 4" descr="http://autoskola-ispiti.com/images/A40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4058" y="4106931"/>
            <a:ext cx="416400" cy="367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val 4"/>
          <p:cNvSpPr/>
          <p:nvPr/>
        </p:nvSpPr>
        <p:spPr>
          <a:xfrm rot="20760000">
            <a:off x="7314758" y="2843415"/>
            <a:ext cx="479594" cy="595107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21" name="Rectangle 20"/>
          <p:cNvSpPr/>
          <p:nvPr/>
        </p:nvSpPr>
        <p:spPr>
          <a:xfrm>
            <a:off x="7446393" y="2629693"/>
            <a:ext cx="379081" cy="151235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hr-HR" sz="900" b="1" dirty="0" err="1" smtClean="0">
                <a:solidFill>
                  <a:schemeClr val="tx1"/>
                </a:solidFill>
              </a:rPr>
              <a:t>Valun</a:t>
            </a:r>
            <a:endParaRPr lang="hr-HR" sz="900" b="1" dirty="0">
              <a:solidFill>
                <a:schemeClr val="tx1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6588224" y="2774788"/>
            <a:ext cx="504557" cy="151235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hr-HR" sz="900" b="1" dirty="0" smtClean="0">
                <a:solidFill>
                  <a:schemeClr val="tx1"/>
                </a:solidFill>
              </a:rPr>
              <a:t>Lubenice</a:t>
            </a:r>
            <a:endParaRPr lang="hr-HR" sz="900" b="1" dirty="0">
              <a:solidFill>
                <a:schemeClr val="tx1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7404743" y="851549"/>
            <a:ext cx="284809" cy="124987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hr-HR" sz="900" b="1" dirty="0" smtClean="0">
                <a:solidFill>
                  <a:schemeClr val="tx1"/>
                </a:solidFill>
              </a:rPr>
              <a:t>Beli</a:t>
            </a:r>
            <a:endParaRPr lang="hr-HR" sz="9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235885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25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25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75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000"/>
                            </p:stCondLst>
                            <p:childTnLst>
                              <p:par>
                                <p:cTn id="5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25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250"/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500"/>
                            </p:stCondLst>
                            <p:childTnLst>
                              <p:par>
                                <p:cTn id="6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75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50"/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4000"/>
                            </p:stCondLst>
                            <p:childTnLst>
                              <p:par>
                                <p:cTn id="6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4250"/>
                            </p:stCondLst>
                            <p:childTnLst>
                              <p:par>
                                <p:cTn id="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250"/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4500"/>
                            </p:stCondLst>
                            <p:childTnLst>
                              <p:par>
                                <p:cTn id="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250"/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4750"/>
                            </p:stCondLst>
                            <p:childTnLst>
                              <p:par>
                                <p:cTn id="8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3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0"/>
                            </p:stCondLst>
                            <p:childTnLst>
                              <p:par>
                                <p:cTn id="8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250"/>
                            </p:stCondLst>
                            <p:childTnLst>
                              <p:par>
                                <p:cTn id="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250"/>
                                        <p:tgtEl>
                                          <p:spTgt spid="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5500"/>
                            </p:stCondLst>
                            <p:childTnLst>
                              <p:par>
                                <p:cTn id="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250"/>
                                        <p:tgtEl>
                                          <p:spTgt spid="1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9" grpId="0" animBg="1"/>
      <p:bldP spid="14" grpId="0" animBg="1"/>
      <p:bldP spid="15" grpId="0" animBg="1"/>
      <p:bldP spid="17" grpId="0" animBg="1"/>
      <p:bldP spid="19" grpId="0" animBg="1"/>
      <p:bldP spid="5" grpId="0" animBg="1"/>
      <p:bldP spid="21" grpId="0" animBg="1"/>
      <p:bldP spid="22" grpId="0" animBg="1"/>
      <p:bldP spid="2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605947" y="39340"/>
            <a:ext cx="4499203" cy="4469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zervirano mjesto teksta 3"/>
          <p:cNvSpPr txBox="1">
            <a:spLocks/>
          </p:cNvSpPr>
          <p:nvPr/>
        </p:nvSpPr>
        <p:spPr>
          <a:xfrm>
            <a:off x="-1299" y="589759"/>
            <a:ext cx="4429283" cy="3919361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6000" indent="-216000">
              <a:spcBef>
                <a:spcPts val="600"/>
              </a:spcBef>
              <a:buFont typeface="Calibri" panose="020F0502020204030204" pitchFamily="34" charset="0"/>
              <a:buChar char="‒"/>
            </a:pPr>
            <a:r>
              <a:rPr lang="hr-HR" altLang="sr-Latn-RS" sz="2200" dirty="0" smtClean="0"/>
              <a:t>s Cresom povezan mostom u </a:t>
            </a:r>
            <a:r>
              <a:rPr lang="hr-HR" altLang="sr-Latn-RS" sz="2200" dirty="0" err="1" smtClean="0"/>
              <a:t>Osoru</a:t>
            </a:r>
            <a:endParaRPr lang="hr-HR" altLang="sr-Latn-RS" sz="2200" dirty="0" smtClean="0"/>
          </a:p>
          <a:p>
            <a:pPr marL="216000" indent="-216000">
              <a:spcBef>
                <a:spcPts val="600"/>
              </a:spcBef>
              <a:buFont typeface="Calibri" panose="020F0502020204030204" pitchFamily="34" charset="0"/>
              <a:buChar char="‒"/>
            </a:pPr>
            <a:r>
              <a:rPr lang="hr-HR" altLang="sr-Latn-RS" sz="2200" dirty="0" smtClean="0"/>
              <a:t>naselja </a:t>
            </a:r>
            <a:r>
              <a:rPr lang="hr-HR" altLang="sr-Latn-RS" sz="2200" b="1" dirty="0" smtClean="0">
                <a:solidFill>
                  <a:srgbClr val="FF0000"/>
                </a:solidFill>
              </a:rPr>
              <a:t>Mali</a:t>
            </a:r>
            <a:r>
              <a:rPr lang="hr-HR" altLang="sr-Latn-RS" sz="2200" dirty="0" smtClean="0">
                <a:solidFill>
                  <a:srgbClr val="FF0000"/>
                </a:solidFill>
              </a:rPr>
              <a:t> </a:t>
            </a:r>
            <a:r>
              <a:rPr lang="hr-HR" altLang="sr-Latn-RS" sz="2200" dirty="0" smtClean="0"/>
              <a:t>i </a:t>
            </a:r>
            <a:r>
              <a:rPr lang="hr-HR" altLang="sr-Latn-RS" sz="2200" b="1" dirty="0" smtClean="0">
                <a:solidFill>
                  <a:srgbClr val="FF0000"/>
                </a:solidFill>
              </a:rPr>
              <a:t>Veli</a:t>
            </a:r>
            <a:r>
              <a:rPr lang="hr-HR" altLang="sr-Latn-RS" sz="2200" dirty="0" smtClean="0">
                <a:solidFill>
                  <a:srgbClr val="FF0000"/>
                </a:solidFill>
              </a:rPr>
              <a:t> </a:t>
            </a:r>
            <a:r>
              <a:rPr lang="hr-HR" altLang="sr-Latn-RS" sz="2200" b="1" dirty="0" smtClean="0">
                <a:solidFill>
                  <a:srgbClr val="FF0000"/>
                </a:solidFill>
              </a:rPr>
              <a:t>Lošinj</a:t>
            </a:r>
            <a:r>
              <a:rPr lang="hr-HR" altLang="sr-Latn-RS" sz="2200" dirty="0" smtClean="0">
                <a:solidFill>
                  <a:srgbClr val="FF0000"/>
                </a:solidFill>
              </a:rPr>
              <a:t> </a:t>
            </a:r>
            <a:r>
              <a:rPr lang="hr-HR" altLang="sr-Latn-RS" sz="2200" dirty="0" smtClean="0"/>
              <a:t>– još od 19. st klimatska lječilišta</a:t>
            </a:r>
          </a:p>
          <a:p>
            <a:pPr marL="216000" indent="-216000">
              <a:spcBef>
                <a:spcPts val="1800"/>
              </a:spcBef>
              <a:buFont typeface="Calibri" panose="020F0502020204030204" pitchFamily="34" charset="0"/>
              <a:buChar char="‒"/>
            </a:pPr>
            <a:r>
              <a:rPr lang="hr-HR" altLang="sr-Latn-RS" sz="2200" b="1" dirty="0" smtClean="0">
                <a:solidFill>
                  <a:srgbClr val="FF0000"/>
                </a:solidFill>
              </a:rPr>
              <a:t>Mali Lošinj </a:t>
            </a:r>
            <a:r>
              <a:rPr lang="hr-HR" altLang="sr-Latn-RS" sz="2200" dirty="0" smtClean="0"/>
              <a:t>– </a:t>
            </a:r>
            <a:r>
              <a:rPr lang="hr-HR" altLang="sr-Latn-RS" sz="2200" dirty="0">
                <a:highlight>
                  <a:srgbClr val="FFFF00"/>
                </a:highlight>
                <a:ea typeface="Calibri"/>
                <a:cs typeface="Times New Roman"/>
              </a:rPr>
              <a:t>najveće naselje otoka</a:t>
            </a:r>
            <a:r>
              <a:rPr lang="hr-HR" altLang="sr-Latn-RS" sz="2200" dirty="0" smtClean="0"/>
              <a:t> i upravno središte </a:t>
            </a:r>
          </a:p>
          <a:p>
            <a:pPr marL="616050" lvl="1" indent="-216000">
              <a:spcBef>
                <a:spcPts val="600"/>
              </a:spcBef>
              <a:buFont typeface="Calibri" panose="020F0502020204030204" pitchFamily="34" charset="0"/>
              <a:buChar char="‒"/>
            </a:pPr>
            <a:r>
              <a:rPr lang="hr-HR" altLang="sr-Latn-RS" sz="2200" dirty="0" smtClean="0"/>
              <a:t>više od 100 km uređenih šetnica i staza diljem otoka</a:t>
            </a:r>
          </a:p>
          <a:p>
            <a:pPr marL="216000" indent="-216000">
              <a:spcBef>
                <a:spcPts val="1800"/>
              </a:spcBef>
              <a:buFont typeface="Calibri" panose="020F0502020204030204" pitchFamily="34" charset="0"/>
              <a:buChar char="‒"/>
            </a:pPr>
            <a:r>
              <a:rPr lang="hr-HR" altLang="sr-Latn-RS" sz="2200" dirty="0" smtClean="0"/>
              <a:t>obližnji otočići turistički zanimljivi</a:t>
            </a:r>
          </a:p>
          <a:p>
            <a:pPr marL="616050" lvl="1" indent="-216000">
              <a:spcBef>
                <a:spcPts val="600"/>
              </a:spcBef>
              <a:buFont typeface="Calibri" panose="020F0502020204030204" pitchFamily="34" charset="0"/>
              <a:buChar char="‒"/>
            </a:pPr>
            <a:r>
              <a:rPr lang="hr-HR" altLang="sr-Latn-RS" sz="2200" b="1" dirty="0" smtClean="0">
                <a:solidFill>
                  <a:srgbClr val="FF0000"/>
                </a:solidFill>
              </a:rPr>
              <a:t>Susak, Unije, </a:t>
            </a:r>
            <a:r>
              <a:rPr lang="hr-HR" altLang="sr-Latn-RS" sz="2200" b="1" dirty="0" err="1" smtClean="0">
                <a:solidFill>
                  <a:srgbClr val="FF0000"/>
                </a:solidFill>
              </a:rPr>
              <a:t>Srakane</a:t>
            </a:r>
            <a:r>
              <a:rPr lang="hr-HR" altLang="sr-Latn-RS" sz="2200" b="1" dirty="0" smtClean="0">
                <a:solidFill>
                  <a:srgbClr val="FF0000"/>
                </a:solidFill>
              </a:rPr>
              <a:t> </a:t>
            </a:r>
            <a:r>
              <a:rPr lang="hr-HR" altLang="sr-Latn-RS" sz="2200" dirty="0" smtClean="0"/>
              <a:t>i </a:t>
            </a:r>
            <a:r>
              <a:rPr lang="hr-HR" altLang="sr-Latn-RS" sz="2200" b="1" dirty="0" smtClean="0">
                <a:solidFill>
                  <a:srgbClr val="FF0000"/>
                </a:solidFill>
              </a:rPr>
              <a:t>Ilovik</a:t>
            </a:r>
          </a:p>
          <a:p>
            <a:pPr marL="216000" indent="-216000">
              <a:spcBef>
                <a:spcPts val="600"/>
              </a:spcBef>
              <a:buFont typeface="Calibri" panose="020F0502020204030204" pitchFamily="34" charset="0"/>
              <a:buChar char="‒"/>
            </a:pPr>
            <a:endParaRPr lang="hr-HR" altLang="sr-Latn-RS" sz="2200" dirty="0" smtClean="0"/>
          </a:p>
        </p:txBody>
      </p:sp>
      <p:sp>
        <p:nvSpPr>
          <p:cNvPr id="18" name="Title 17"/>
          <p:cNvSpPr>
            <a:spLocks noGrp="1"/>
          </p:cNvSpPr>
          <p:nvPr>
            <p:ph type="title"/>
          </p:nvPr>
        </p:nvSpPr>
        <p:spPr>
          <a:xfrm>
            <a:off x="202219" y="44624"/>
            <a:ext cx="8858312" cy="576064"/>
          </a:xfrm>
        </p:spPr>
        <p:txBody>
          <a:bodyPr/>
          <a:lstStyle/>
          <a:p>
            <a:r>
              <a:rPr lang="hr-HR" dirty="0" smtClean="0"/>
              <a:t>Lošinj</a:t>
            </a:r>
            <a:endParaRPr lang="hr-HR" dirty="0"/>
          </a:p>
        </p:txBody>
      </p:sp>
      <p:sp>
        <p:nvSpPr>
          <p:cNvPr id="24" name="Rezervirano mjesto teksta 3"/>
          <p:cNvSpPr txBox="1">
            <a:spLocks/>
          </p:cNvSpPr>
          <p:nvPr/>
        </p:nvSpPr>
        <p:spPr>
          <a:xfrm>
            <a:off x="0" y="4509120"/>
            <a:ext cx="9144000" cy="2232248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6000" indent="-216000">
              <a:spcBef>
                <a:spcPts val="600"/>
              </a:spcBef>
              <a:buFont typeface="Calibri" panose="020F0502020204030204" pitchFamily="34" charset="0"/>
              <a:buChar char="‒"/>
            </a:pPr>
            <a:r>
              <a:rPr lang="hr-HR" altLang="sr-Latn-RS" sz="2200" dirty="0">
                <a:highlight>
                  <a:srgbClr val="FFFF00"/>
                </a:highlight>
                <a:ea typeface="Calibri"/>
                <a:cs typeface="Times New Roman"/>
              </a:rPr>
              <a:t>kip </a:t>
            </a:r>
            <a:r>
              <a:rPr lang="hr-HR" altLang="sr-Latn-RS" sz="2200" b="1" dirty="0" err="1">
                <a:solidFill>
                  <a:srgbClr val="FF0000"/>
                </a:solidFill>
                <a:highlight>
                  <a:srgbClr val="FFFF00"/>
                </a:highlight>
                <a:ea typeface="Calibri"/>
                <a:cs typeface="Times New Roman"/>
              </a:rPr>
              <a:t>Apoksiomena</a:t>
            </a:r>
            <a:r>
              <a:rPr lang="hr-HR" altLang="sr-Latn-RS" sz="2200" dirty="0" smtClean="0">
                <a:solidFill>
                  <a:srgbClr val="FF0000"/>
                </a:solidFill>
              </a:rPr>
              <a:t> </a:t>
            </a:r>
            <a:r>
              <a:rPr lang="hr-HR" altLang="sr-Latn-RS" sz="2200" dirty="0" smtClean="0"/>
              <a:t>– nađen kraj otočića Vele </a:t>
            </a:r>
            <a:r>
              <a:rPr lang="hr-HR" altLang="sr-Latn-RS" sz="2200" dirty="0" err="1" smtClean="0"/>
              <a:t>Orjule</a:t>
            </a:r>
            <a:endParaRPr lang="hr-HR" altLang="sr-Latn-RS" sz="2200" dirty="0" smtClean="0"/>
          </a:p>
          <a:p>
            <a:pPr marL="216000" indent="-216000">
              <a:spcBef>
                <a:spcPts val="600"/>
              </a:spcBef>
              <a:buFont typeface="Calibri" panose="020F0502020204030204" pitchFamily="34" charset="0"/>
              <a:buChar char="‒"/>
            </a:pPr>
            <a:r>
              <a:rPr lang="hr-HR" altLang="sr-Latn-RS" sz="2200" dirty="0" smtClean="0"/>
              <a:t>otok </a:t>
            </a:r>
            <a:r>
              <a:rPr lang="hr-HR" altLang="sr-Latn-RS" sz="2200" b="1" dirty="0" smtClean="0">
                <a:solidFill>
                  <a:srgbClr val="FF0000"/>
                </a:solidFill>
              </a:rPr>
              <a:t>Susak</a:t>
            </a:r>
            <a:r>
              <a:rPr lang="hr-HR" altLang="sr-Latn-RS" sz="2200" dirty="0" smtClean="0">
                <a:solidFill>
                  <a:srgbClr val="FF0000"/>
                </a:solidFill>
              </a:rPr>
              <a:t> </a:t>
            </a:r>
            <a:r>
              <a:rPr lang="hr-HR" altLang="sr-Latn-RS" sz="2200" dirty="0" smtClean="0"/>
              <a:t>– </a:t>
            </a:r>
            <a:r>
              <a:rPr lang="hr-HR" altLang="sr-Latn-RS" sz="2200" dirty="0">
                <a:highlight>
                  <a:srgbClr val="FFFF00"/>
                </a:highlight>
                <a:ea typeface="Calibri"/>
                <a:cs typeface="Times New Roman"/>
              </a:rPr>
              <a:t>pješčani otok</a:t>
            </a:r>
            <a:r>
              <a:rPr lang="hr-HR" altLang="sr-Latn-RS" dirty="0"/>
              <a:t> </a:t>
            </a:r>
            <a:r>
              <a:rPr lang="hr-HR" altLang="sr-Latn-RS" sz="2200" dirty="0" smtClean="0"/>
              <a:t>– vinova loza</a:t>
            </a:r>
          </a:p>
        </p:txBody>
      </p:sp>
      <p:sp>
        <p:nvSpPr>
          <p:cNvPr id="8" name="Rectangle 7"/>
          <p:cNvSpPr/>
          <p:nvPr/>
        </p:nvSpPr>
        <p:spPr>
          <a:xfrm>
            <a:off x="7596336" y="2950737"/>
            <a:ext cx="1008112" cy="261847"/>
          </a:xfrm>
          <a:prstGeom prst="rect">
            <a:avLst/>
          </a:prstGeom>
          <a:noFill/>
          <a:ln w="38100">
            <a:solidFill>
              <a:srgbClr val="ED00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25" name="Rectangle 24"/>
          <p:cNvSpPr/>
          <p:nvPr/>
        </p:nvSpPr>
        <p:spPr>
          <a:xfrm>
            <a:off x="7893893" y="3235698"/>
            <a:ext cx="625958" cy="216403"/>
          </a:xfrm>
          <a:prstGeom prst="rect">
            <a:avLst/>
          </a:prstGeom>
          <a:noFill/>
          <a:ln w="38100">
            <a:solidFill>
              <a:srgbClr val="ED00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26" name="Rectangle 25"/>
          <p:cNvSpPr/>
          <p:nvPr/>
        </p:nvSpPr>
        <p:spPr>
          <a:xfrm>
            <a:off x="8395145" y="3933056"/>
            <a:ext cx="691915" cy="182995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hr-HR" sz="1050" b="1" dirty="0" smtClean="0">
                <a:solidFill>
                  <a:schemeClr val="tx1"/>
                </a:solidFill>
              </a:rPr>
              <a:t>Vele </a:t>
            </a:r>
            <a:r>
              <a:rPr lang="hr-HR" sz="1050" b="1" dirty="0" err="1" smtClean="0">
                <a:solidFill>
                  <a:schemeClr val="tx1"/>
                </a:solidFill>
              </a:rPr>
              <a:t>Orjule</a:t>
            </a:r>
            <a:endParaRPr lang="hr-HR" sz="1050" b="1" dirty="0"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 rot="20280000">
            <a:off x="8157248" y="3449736"/>
            <a:ext cx="344277" cy="427395"/>
          </a:xfrm>
          <a:prstGeom prst="ellipse">
            <a:avLst/>
          </a:prstGeom>
          <a:noFill/>
          <a:ln w="57150">
            <a:solidFill>
              <a:srgbClr val="ED00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27350528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25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75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50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5" grpId="0" animBg="1"/>
      <p:bldP spid="26" grpId="0" animBg="1"/>
      <p:bldP spid="1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500330" y="79546"/>
            <a:ext cx="4574910" cy="5293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zervirano mjesto teksta 3"/>
          <p:cNvSpPr txBox="1">
            <a:spLocks/>
          </p:cNvSpPr>
          <p:nvPr/>
        </p:nvSpPr>
        <p:spPr>
          <a:xfrm>
            <a:off x="-1299" y="589759"/>
            <a:ext cx="4576653" cy="3919361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6000" indent="-216000">
              <a:spcBef>
                <a:spcPts val="1200"/>
              </a:spcBef>
              <a:buFont typeface="Calibri" panose="020F0502020204030204" pitchFamily="34" charset="0"/>
              <a:buChar char="‒"/>
            </a:pPr>
            <a:r>
              <a:rPr lang="hr-HR" altLang="sr-Latn-RS" sz="2200" dirty="0" smtClean="0"/>
              <a:t>s kopnom povezan </a:t>
            </a:r>
            <a:r>
              <a:rPr lang="hr-HR" altLang="sr-Latn-RS" sz="2200" dirty="0">
                <a:highlight>
                  <a:srgbClr val="FFFF00"/>
                </a:highlight>
                <a:ea typeface="Calibri"/>
                <a:cs typeface="Times New Roman"/>
              </a:rPr>
              <a:t>mostom</a:t>
            </a:r>
          </a:p>
          <a:p>
            <a:pPr marL="216000" indent="-216000">
              <a:spcBef>
                <a:spcPts val="1200"/>
              </a:spcBef>
              <a:buFont typeface="Calibri" panose="020F0502020204030204" pitchFamily="34" charset="0"/>
              <a:buChar char="‒"/>
            </a:pPr>
            <a:r>
              <a:rPr lang="hr-HR" altLang="sr-Latn-RS" sz="2200" dirty="0" smtClean="0"/>
              <a:t>zračna luka kod </a:t>
            </a:r>
            <a:r>
              <a:rPr lang="hr-HR" altLang="sr-Latn-RS" sz="2200" b="1" dirty="0" smtClean="0">
                <a:solidFill>
                  <a:srgbClr val="FF0000"/>
                </a:solidFill>
              </a:rPr>
              <a:t>Omišlja</a:t>
            </a:r>
            <a:r>
              <a:rPr lang="hr-HR" altLang="sr-Latn-RS" sz="2200" dirty="0" smtClean="0">
                <a:solidFill>
                  <a:srgbClr val="FF0000"/>
                </a:solidFill>
              </a:rPr>
              <a:t> </a:t>
            </a:r>
            <a:r>
              <a:rPr lang="hr-HR" altLang="sr-Latn-RS" sz="2200" dirty="0" smtClean="0"/>
              <a:t>(i JANAF terminal)</a:t>
            </a:r>
          </a:p>
          <a:p>
            <a:pPr marL="216000" indent="-216000">
              <a:spcBef>
                <a:spcPts val="1200"/>
              </a:spcBef>
              <a:buFont typeface="Calibri" panose="020F0502020204030204" pitchFamily="34" charset="0"/>
              <a:buChar char="‒"/>
            </a:pPr>
            <a:r>
              <a:rPr lang="hr-HR" altLang="sr-Latn-RS" sz="2200" b="1" dirty="0" smtClean="0">
                <a:solidFill>
                  <a:srgbClr val="FF0000"/>
                </a:solidFill>
              </a:rPr>
              <a:t>grad Krk </a:t>
            </a:r>
            <a:r>
              <a:rPr lang="hr-HR" altLang="sr-Latn-RS" sz="2200" dirty="0" smtClean="0"/>
              <a:t>– romanička gradska jezgra</a:t>
            </a:r>
          </a:p>
          <a:p>
            <a:pPr marL="216000" indent="-216000">
              <a:spcBef>
                <a:spcPts val="1200"/>
              </a:spcBef>
              <a:buFont typeface="Calibri" panose="020F0502020204030204" pitchFamily="34" charset="0"/>
              <a:buChar char="‒"/>
            </a:pPr>
            <a:r>
              <a:rPr lang="hr-HR" altLang="sr-Latn-RS" sz="2200" dirty="0" smtClean="0"/>
              <a:t>ostala turistička mjesta: </a:t>
            </a:r>
            <a:r>
              <a:rPr lang="hr-HR" altLang="sr-Latn-RS" sz="2200" b="1" dirty="0" smtClean="0">
                <a:solidFill>
                  <a:srgbClr val="FF0000"/>
                </a:solidFill>
              </a:rPr>
              <a:t>Njivice,</a:t>
            </a:r>
            <a:r>
              <a:rPr lang="hr-HR" altLang="sr-Latn-RS" sz="2200" b="1" dirty="0" smtClean="0"/>
              <a:t> </a:t>
            </a:r>
            <a:r>
              <a:rPr lang="hr-HR" altLang="sr-Latn-RS" sz="2200" b="1" dirty="0" smtClean="0">
                <a:solidFill>
                  <a:srgbClr val="FF0000"/>
                </a:solidFill>
              </a:rPr>
              <a:t>Punat, Baška i</a:t>
            </a:r>
            <a:r>
              <a:rPr lang="hr-HR" altLang="sr-Latn-RS" sz="2200" b="1" dirty="0" smtClean="0"/>
              <a:t> </a:t>
            </a:r>
            <a:r>
              <a:rPr lang="hr-HR" altLang="sr-Latn-RS" sz="2200" b="1" dirty="0" err="1" smtClean="0">
                <a:solidFill>
                  <a:srgbClr val="FF0000"/>
                </a:solidFill>
              </a:rPr>
              <a:t>Malinska</a:t>
            </a:r>
            <a:endParaRPr lang="hr-HR" altLang="sr-Latn-RS" sz="2200" b="1" dirty="0" smtClean="0">
              <a:solidFill>
                <a:srgbClr val="FF0000"/>
              </a:solidFill>
            </a:endParaRPr>
          </a:p>
          <a:p>
            <a:pPr marL="216000" indent="-216000">
              <a:spcBef>
                <a:spcPts val="1200"/>
              </a:spcBef>
              <a:buFont typeface="Calibri" panose="020F0502020204030204" pitchFamily="34" charset="0"/>
              <a:buChar char="‒"/>
            </a:pPr>
            <a:r>
              <a:rPr lang="hr-HR" altLang="sr-Latn-RS" sz="2200" dirty="0">
                <a:highlight>
                  <a:srgbClr val="FFFF00"/>
                </a:highlight>
                <a:ea typeface="Calibri"/>
                <a:cs typeface="Times New Roman"/>
              </a:rPr>
              <a:t>Baščanska ploča</a:t>
            </a:r>
            <a:r>
              <a:rPr lang="hr-HR" altLang="sr-Latn-RS" sz="2200" dirty="0" smtClean="0"/>
              <a:t> (Baška)</a:t>
            </a:r>
          </a:p>
          <a:p>
            <a:pPr marL="216000" indent="-216000">
              <a:spcBef>
                <a:spcPts val="1200"/>
              </a:spcBef>
              <a:buFont typeface="Calibri" panose="020F0502020204030204" pitchFamily="34" charset="0"/>
              <a:buChar char="‒"/>
            </a:pPr>
            <a:r>
              <a:rPr lang="hr-HR" altLang="sr-Latn-RS" sz="2200" dirty="0" smtClean="0"/>
              <a:t>naselje </a:t>
            </a:r>
            <a:r>
              <a:rPr lang="hr-HR" altLang="sr-Latn-RS" sz="2200" b="1" dirty="0" smtClean="0">
                <a:solidFill>
                  <a:srgbClr val="FF0000"/>
                </a:solidFill>
              </a:rPr>
              <a:t>Vrbnik</a:t>
            </a:r>
            <a:r>
              <a:rPr lang="hr-HR" altLang="sr-Latn-RS" sz="2200" dirty="0" smtClean="0">
                <a:solidFill>
                  <a:srgbClr val="FF0000"/>
                </a:solidFill>
              </a:rPr>
              <a:t> </a:t>
            </a:r>
            <a:r>
              <a:rPr lang="hr-HR" altLang="sr-Latn-RS" sz="2200" dirty="0" smtClean="0"/>
              <a:t>– vinogradi</a:t>
            </a:r>
          </a:p>
        </p:txBody>
      </p:sp>
      <p:sp>
        <p:nvSpPr>
          <p:cNvPr id="18" name="Title 17"/>
          <p:cNvSpPr>
            <a:spLocks noGrp="1"/>
          </p:cNvSpPr>
          <p:nvPr>
            <p:ph type="title"/>
          </p:nvPr>
        </p:nvSpPr>
        <p:spPr>
          <a:xfrm>
            <a:off x="202219" y="44624"/>
            <a:ext cx="8858312" cy="576064"/>
          </a:xfrm>
        </p:spPr>
        <p:txBody>
          <a:bodyPr/>
          <a:lstStyle/>
          <a:p>
            <a:r>
              <a:rPr lang="hr-HR" dirty="0" smtClean="0"/>
              <a:t>Krk</a:t>
            </a:r>
            <a:endParaRPr lang="hr-HR" dirty="0"/>
          </a:p>
        </p:txBody>
      </p:sp>
      <p:sp>
        <p:nvSpPr>
          <p:cNvPr id="12" name="Rectangle 11"/>
          <p:cNvSpPr/>
          <p:nvPr/>
        </p:nvSpPr>
        <p:spPr>
          <a:xfrm>
            <a:off x="6108474" y="3195033"/>
            <a:ext cx="423305" cy="216403"/>
          </a:xfrm>
          <a:prstGeom prst="rect">
            <a:avLst/>
          </a:prstGeom>
          <a:noFill/>
          <a:ln w="57150">
            <a:solidFill>
              <a:srgbClr val="ED00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13" name="Rectangle 12"/>
          <p:cNvSpPr/>
          <p:nvPr/>
        </p:nvSpPr>
        <p:spPr>
          <a:xfrm>
            <a:off x="5401956" y="867192"/>
            <a:ext cx="569053" cy="216403"/>
          </a:xfrm>
          <a:prstGeom prst="rect">
            <a:avLst/>
          </a:prstGeom>
          <a:noFill/>
          <a:ln w="38100">
            <a:solidFill>
              <a:srgbClr val="ED00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14" name="Rectangle 13"/>
          <p:cNvSpPr/>
          <p:nvPr/>
        </p:nvSpPr>
        <p:spPr>
          <a:xfrm>
            <a:off x="5333186" y="1530504"/>
            <a:ext cx="517321" cy="216403"/>
          </a:xfrm>
          <a:prstGeom prst="rect">
            <a:avLst/>
          </a:prstGeom>
          <a:noFill/>
          <a:ln w="38100">
            <a:solidFill>
              <a:srgbClr val="ED00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15" name="Rectangle 14"/>
          <p:cNvSpPr/>
          <p:nvPr/>
        </p:nvSpPr>
        <p:spPr>
          <a:xfrm>
            <a:off x="5048204" y="1973600"/>
            <a:ext cx="713514" cy="216403"/>
          </a:xfrm>
          <a:prstGeom prst="rect">
            <a:avLst/>
          </a:prstGeom>
          <a:noFill/>
          <a:ln w="38100">
            <a:solidFill>
              <a:srgbClr val="ED00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17" name="Rectangle 16"/>
          <p:cNvSpPr/>
          <p:nvPr/>
        </p:nvSpPr>
        <p:spPr>
          <a:xfrm>
            <a:off x="6980216" y="2883416"/>
            <a:ext cx="536074" cy="216403"/>
          </a:xfrm>
          <a:prstGeom prst="rect">
            <a:avLst/>
          </a:prstGeom>
          <a:noFill/>
          <a:ln w="38100">
            <a:solidFill>
              <a:srgbClr val="ED00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19" name="Rectangle 18"/>
          <p:cNvSpPr/>
          <p:nvPr/>
        </p:nvSpPr>
        <p:spPr>
          <a:xfrm>
            <a:off x="6742619" y="3501008"/>
            <a:ext cx="536074" cy="216403"/>
          </a:xfrm>
          <a:prstGeom prst="rect">
            <a:avLst/>
          </a:prstGeom>
          <a:noFill/>
          <a:ln w="38100">
            <a:solidFill>
              <a:srgbClr val="ED00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20" name="Rectangle 19"/>
          <p:cNvSpPr/>
          <p:nvPr/>
        </p:nvSpPr>
        <p:spPr>
          <a:xfrm>
            <a:off x="7787579" y="4246164"/>
            <a:ext cx="487340" cy="196730"/>
          </a:xfrm>
          <a:prstGeom prst="rect">
            <a:avLst/>
          </a:prstGeom>
          <a:noFill/>
          <a:ln w="38100">
            <a:solidFill>
              <a:srgbClr val="ED00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28115416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25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75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00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7" grpId="0" animBg="1"/>
      <p:bldP spid="19" grpId="0" animBg="1"/>
      <p:bldP spid="2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232400" y="79546"/>
            <a:ext cx="3804096" cy="3895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zervirano mjesto teksta 3"/>
          <p:cNvSpPr txBox="1">
            <a:spLocks/>
          </p:cNvSpPr>
          <p:nvPr/>
        </p:nvSpPr>
        <p:spPr>
          <a:xfrm>
            <a:off x="-1299" y="649067"/>
            <a:ext cx="5233699" cy="3385341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6000" indent="-216000">
              <a:spcBef>
                <a:spcPts val="1200"/>
              </a:spcBef>
              <a:buFont typeface="Calibri" panose="020F0502020204030204" pitchFamily="34" charset="0"/>
              <a:buChar char="‒"/>
            </a:pPr>
            <a:r>
              <a:rPr lang="hr-HR" altLang="sr-Latn-RS" sz="2200" b="1" dirty="0" smtClean="0">
                <a:solidFill>
                  <a:srgbClr val="FF0000"/>
                </a:solidFill>
              </a:rPr>
              <a:t>istočna</a:t>
            </a:r>
            <a:r>
              <a:rPr lang="hr-HR" altLang="sr-Latn-RS" sz="2200" dirty="0" smtClean="0">
                <a:solidFill>
                  <a:srgbClr val="FF0000"/>
                </a:solidFill>
              </a:rPr>
              <a:t> </a:t>
            </a:r>
            <a:r>
              <a:rPr lang="hr-HR" altLang="sr-Latn-RS" sz="2200" dirty="0" smtClean="0"/>
              <a:t>strana (Kamenjak) okrenut buri i potpuno gola, dok je </a:t>
            </a:r>
            <a:r>
              <a:rPr lang="hr-HR" altLang="sr-Latn-RS" sz="2200" b="1" dirty="0" smtClean="0">
                <a:solidFill>
                  <a:srgbClr val="FF0000"/>
                </a:solidFill>
              </a:rPr>
              <a:t>jugozapadna</a:t>
            </a:r>
            <a:r>
              <a:rPr lang="hr-HR" altLang="sr-Latn-RS" sz="2200" dirty="0" smtClean="0">
                <a:solidFill>
                  <a:srgbClr val="FF0000"/>
                </a:solidFill>
              </a:rPr>
              <a:t> </a:t>
            </a:r>
            <a:r>
              <a:rPr lang="hr-HR" altLang="sr-Latn-RS" sz="2200" dirty="0" smtClean="0"/>
              <a:t>šumovita i gusto naseljena (</a:t>
            </a:r>
            <a:r>
              <a:rPr lang="hr-HR" altLang="sr-Latn-RS" sz="2200" dirty="0" err="1" smtClean="0"/>
              <a:t>Kalifront</a:t>
            </a:r>
            <a:r>
              <a:rPr lang="hr-HR" altLang="sr-Latn-RS" sz="2200" dirty="0" smtClean="0"/>
              <a:t>)</a:t>
            </a:r>
          </a:p>
          <a:p>
            <a:pPr marL="216000" indent="-216000">
              <a:spcBef>
                <a:spcPts val="1200"/>
              </a:spcBef>
              <a:buFont typeface="Calibri" panose="020F0502020204030204" pitchFamily="34" charset="0"/>
              <a:buChar char="‒"/>
            </a:pPr>
            <a:r>
              <a:rPr lang="hr-HR" altLang="sr-Latn-RS" sz="2200" dirty="0" smtClean="0"/>
              <a:t>tristotinjak izvora vode, </a:t>
            </a:r>
            <a:r>
              <a:rPr lang="hr-HR" altLang="sr-Latn-RS" sz="2200" dirty="0">
                <a:highlight>
                  <a:srgbClr val="FFFF00"/>
                </a:highlight>
                <a:ea typeface="Calibri"/>
                <a:cs typeface="Times New Roman"/>
              </a:rPr>
              <a:t>razvijena poljoprivreda</a:t>
            </a:r>
          </a:p>
          <a:p>
            <a:pPr marL="216000" indent="-216000">
              <a:spcBef>
                <a:spcPts val="1200"/>
              </a:spcBef>
              <a:buFont typeface="Calibri" panose="020F0502020204030204" pitchFamily="34" charset="0"/>
              <a:buChar char="‒"/>
            </a:pPr>
            <a:r>
              <a:rPr lang="hr-HR" altLang="sr-Latn-RS" sz="2200" dirty="0" smtClean="0"/>
              <a:t>šuma </a:t>
            </a:r>
            <a:r>
              <a:rPr lang="hr-HR" altLang="sr-Latn-RS" sz="2200" b="1" dirty="0" smtClean="0">
                <a:solidFill>
                  <a:srgbClr val="FF0000"/>
                </a:solidFill>
              </a:rPr>
              <a:t>Dundo</a:t>
            </a:r>
            <a:r>
              <a:rPr lang="hr-HR" altLang="sr-Latn-RS" sz="2200" dirty="0" smtClean="0"/>
              <a:t> – </a:t>
            </a:r>
            <a:r>
              <a:rPr lang="hr-HR" altLang="sr-Latn-RS" sz="2200" dirty="0">
                <a:highlight>
                  <a:srgbClr val="FFFF00"/>
                </a:highlight>
                <a:ea typeface="Calibri"/>
                <a:cs typeface="Times New Roman"/>
              </a:rPr>
              <a:t>mediteranski hrast</a:t>
            </a:r>
            <a:r>
              <a:rPr lang="hr-HR" altLang="sr-Latn-RS" dirty="0"/>
              <a:t> </a:t>
            </a:r>
            <a:r>
              <a:rPr lang="hr-HR" altLang="sr-Latn-RS" sz="2200" dirty="0" smtClean="0"/>
              <a:t>(poluotok </a:t>
            </a:r>
            <a:r>
              <a:rPr lang="hr-HR" altLang="sr-Latn-RS" sz="2200" dirty="0" err="1" smtClean="0"/>
              <a:t>Kalifront</a:t>
            </a:r>
            <a:r>
              <a:rPr lang="hr-HR" altLang="sr-Latn-RS" sz="2200" dirty="0" smtClean="0"/>
              <a:t>)</a:t>
            </a:r>
          </a:p>
          <a:p>
            <a:pPr marL="216000" indent="-216000">
              <a:spcBef>
                <a:spcPts val="1200"/>
              </a:spcBef>
              <a:buFont typeface="Calibri" panose="020F0502020204030204" pitchFamily="34" charset="0"/>
              <a:buChar char="‒"/>
            </a:pPr>
            <a:r>
              <a:rPr lang="hr-HR" altLang="sr-Latn-RS" sz="2200" b="1" dirty="0" smtClean="0">
                <a:solidFill>
                  <a:srgbClr val="FF0000"/>
                </a:solidFill>
              </a:rPr>
              <a:t>grad Rab</a:t>
            </a:r>
            <a:r>
              <a:rPr lang="hr-HR" altLang="sr-Latn-RS" sz="2200" dirty="0" smtClean="0"/>
              <a:t> – srednjovjekovni grad</a:t>
            </a:r>
          </a:p>
        </p:txBody>
      </p:sp>
      <p:sp>
        <p:nvSpPr>
          <p:cNvPr id="18" name="Title 17"/>
          <p:cNvSpPr>
            <a:spLocks noGrp="1"/>
          </p:cNvSpPr>
          <p:nvPr>
            <p:ph type="title"/>
          </p:nvPr>
        </p:nvSpPr>
        <p:spPr>
          <a:xfrm>
            <a:off x="48196" y="44624"/>
            <a:ext cx="8858312" cy="576064"/>
          </a:xfrm>
        </p:spPr>
        <p:txBody>
          <a:bodyPr/>
          <a:lstStyle/>
          <a:p>
            <a:r>
              <a:rPr lang="hr-HR" dirty="0" smtClean="0"/>
              <a:t>Rab</a:t>
            </a:r>
            <a:endParaRPr lang="hr-HR" dirty="0"/>
          </a:p>
        </p:txBody>
      </p:sp>
      <p:sp>
        <p:nvSpPr>
          <p:cNvPr id="23" name="Rezervirano mjesto teksta 3"/>
          <p:cNvSpPr txBox="1">
            <a:spLocks/>
          </p:cNvSpPr>
          <p:nvPr/>
        </p:nvSpPr>
        <p:spPr>
          <a:xfrm>
            <a:off x="9293" y="3933056"/>
            <a:ext cx="9134707" cy="2105472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16050" lvl="1" indent="-216000">
              <a:spcBef>
                <a:spcPts val="600"/>
              </a:spcBef>
              <a:buFont typeface="Calibri" panose="020F0502020204030204" pitchFamily="34" charset="0"/>
              <a:buChar char="‒"/>
            </a:pPr>
            <a:r>
              <a:rPr lang="hr-HR" altLang="sr-Latn-RS" sz="2200" dirty="0"/>
              <a:t>zidine, romaničke crkve i zvonici, palače, uske ulice…</a:t>
            </a:r>
          </a:p>
          <a:p>
            <a:pPr marL="616050" lvl="1" indent="-216000">
              <a:spcBef>
                <a:spcPts val="600"/>
              </a:spcBef>
              <a:buFont typeface="Calibri" panose="020F0502020204030204" pitchFamily="34" charset="0"/>
              <a:buChar char="‒"/>
            </a:pPr>
            <a:r>
              <a:rPr lang="hr-HR" altLang="sr-Latn-RS" sz="2200" dirty="0">
                <a:highlight>
                  <a:srgbClr val="FFFF00"/>
                </a:highlight>
                <a:ea typeface="Calibri"/>
                <a:cs typeface="Times New Roman"/>
              </a:rPr>
              <a:t>festival </a:t>
            </a:r>
            <a:r>
              <a:rPr lang="hr-HR" altLang="sr-Latn-RS" sz="2200" b="1" dirty="0">
                <a:solidFill>
                  <a:srgbClr val="FF0000"/>
                </a:solidFill>
                <a:highlight>
                  <a:srgbClr val="FFFF00"/>
                </a:highlight>
                <a:ea typeface="Calibri"/>
                <a:cs typeface="Times New Roman"/>
              </a:rPr>
              <a:t>Rapska </a:t>
            </a:r>
            <a:r>
              <a:rPr lang="hr-HR" altLang="sr-Latn-RS" sz="2200" b="1" dirty="0" err="1">
                <a:solidFill>
                  <a:srgbClr val="FF0000"/>
                </a:solidFill>
                <a:highlight>
                  <a:srgbClr val="FFFF00"/>
                </a:highlight>
                <a:ea typeface="Calibri"/>
                <a:cs typeface="Times New Roman"/>
              </a:rPr>
              <a:t>fijera</a:t>
            </a:r>
            <a:r>
              <a:rPr lang="hr-HR" altLang="sr-Latn-RS" sz="2200" b="1" dirty="0">
                <a:solidFill>
                  <a:srgbClr val="FF0000"/>
                </a:solidFill>
                <a:highlight>
                  <a:srgbClr val="FFFF00"/>
                </a:highlight>
                <a:ea typeface="Calibri"/>
                <a:cs typeface="Times New Roman"/>
              </a:rPr>
              <a:t> </a:t>
            </a:r>
            <a:r>
              <a:rPr lang="hr-HR" altLang="sr-Latn-RS" sz="2200" dirty="0" smtClean="0"/>
              <a:t>– srednjovjekovni festival</a:t>
            </a:r>
          </a:p>
          <a:p>
            <a:pPr marL="216000" indent="-216000">
              <a:spcBef>
                <a:spcPts val="1200"/>
              </a:spcBef>
              <a:buFont typeface="Calibri" panose="020F0502020204030204" pitchFamily="34" charset="0"/>
              <a:buChar char="‒"/>
            </a:pPr>
            <a:r>
              <a:rPr lang="hr-HR" altLang="sr-Latn-RS" sz="2200" dirty="0" smtClean="0"/>
              <a:t>ostala turistička mjesta – </a:t>
            </a:r>
            <a:r>
              <a:rPr lang="hr-HR" altLang="sr-Latn-RS" sz="2200" b="1" dirty="0" err="1" smtClean="0">
                <a:solidFill>
                  <a:srgbClr val="FF0000"/>
                </a:solidFill>
              </a:rPr>
              <a:t>Lopar</a:t>
            </a:r>
            <a:r>
              <a:rPr lang="hr-HR" altLang="sr-Latn-RS" sz="2200" b="1" dirty="0" smtClean="0"/>
              <a:t>, </a:t>
            </a:r>
            <a:r>
              <a:rPr lang="hr-HR" altLang="sr-Latn-RS" sz="2200" b="1" dirty="0" smtClean="0">
                <a:solidFill>
                  <a:srgbClr val="FF0000"/>
                </a:solidFill>
              </a:rPr>
              <a:t>San</a:t>
            </a:r>
            <a:r>
              <a:rPr lang="hr-HR" altLang="sr-Latn-RS" sz="2200" b="1" dirty="0" smtClean="0"/>
              <a:t> </a:t>
            </a:r>
            <a:r>
              <a:rPr lang="hr-HR" altLang="sr-Latn-RS" sz="2200" b="1" dirty="0" smtClean="0">
                <a:solidFill>
                  <a:srgbClr val="FF0000"/>
                </a:solidFill>
              </a:rPr>
              <a:t>Marino</a:t>
            </a:r>
          </a:p>
          <a:p>
            <a:pPr marL="216000" indent="-216000">
              <a:spcBef>
                <a:spcPts val="1200"/>
              </a:spcBef>
              <a:buFont typeface="Calibri" panose="020F0502020204030204" pitchFamily="34" charset="0"/>
              <a:buChar char="‒"/>
            </a:pPr>
            <a:r>
              <a:rPr lang="hr-HR" altLang="sr-Latn-RS" sz="2200" b="1" dirty="0" smtClean="0">
                <a:solidFill>
                  <a:srgbClr val="FF0000"/>
                </a:solidFill>
              </a:rPr>
              <a:t>Goli otok </a:t>
            </a:r>
            <a:r>
              <a:rPr lang="hr-HR" altLang="sr-Latn-RS" sz="2200" dirty="0" smtClean="0"/>
              <a:t>i </a:t>
            </a:r>
            <a:r>
              <a:rPr lang="hr-HR" altLang="sr-Latn-RS" sz="2200" b="1" dirty="0" smtClean="0">
                <a:solidFill>
                  <a:srgbClr val="FF0000"/>
                </a:solidFill>
              </a:rPr>
              <a:t>Sv. Grgur </a:t>
            </a:r>
            <a:r>
              <a:rPr lang="hr-HR" altLang="sr-Latn-RS" sz="2200" dirty="0" smtClean="0"/>
              <a:t>– kaznionice iz vremena Jugoslavije – sad se turistički koriste</a:t>
            </a:r>
          </a:p>
        </p:txBody>
      </p:sp>
      <p:sp>
        <p:nvSpPr>
          <p:cNvPr id="6" name="Rectangle 5"/>
          <p:cNvSpPr/>
          <p:nvPr/>
        </p:nvSpPr>
        <p:spPr>
          <a:xfrm>
            <a:off x="6172923" y="1394206"/>
            <a:ext cx="487340" cy="162586"/>
          </a:xfrm>
          <a:prstGeom prst="rect">
            <a:avLst/>
          </a:prstGeom>
          <a:noFill/>
          <a:ln w="38100">
            <a:solidFill>
              <a:srgbClr val="ED00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7" name="Rectangle 6"/>
          <p:cNvSpPr/>
          <p:nvPr/>
        </p:nvSpPr>
        <p:spPr>
          <a:xfrm>
            <a:off x="6496791" y="2465988"/>
            <a:ext cx="402760" cy="216403"/>
          </a:xfrm>
          <a:prstGeom prst="rect">
            <a:avLst/>
          </a:prstGeom>
          <a:noFill/>
          <a:ln w="57150">
            <a:solidFill>
              <a:srgbClr val="ED00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" name="Oval 2"/>
          <p:cNvSpPr/>
          <p:nvPr/>
        </p:nvSpPr>
        <p:spPr>
          <a:xfrm rot="1749584">
            <a:off x="6562660" y="921774"/>
            <a:ext cx="1286874" cy="645425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41906403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25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75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0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http://www.hpdbilogora.hr/images/uploads/Stap_sa_Debelog_kuka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colorTemperature colorTemp="88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6712"/>
            <a:ext cx="9144000" cy="6840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1835696" y="49608"/>
            <a:ext cx="7219783" cy="864096"/>
          </a:xfrm>
          <a:prstGeom prst="rect">
            <a:avLst/>
          </a:prstGeom>
          <a:effectLst>
            <a:outerShdw blurRad="50800" dist="50800" dir="5400000" sx="83000" sy="83000" algn="ctr" rotWithShape="0">
              <a:schemeClr val="bg1"/>
            </a:outerShdw>
          </a:effectLst>
        </p:spPr>
        <p:txBody>
          <a:bodyPr wrap="square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ts val="7000"/>
              </a:lnSpc>
            </a:pPr>
            <a:r>
              <a:rPr lang="hr-HR" sz="6000" b="1" dirty="0" smtClean="0">
                <a:solidFill>
                  <a:srgbClr val="00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Velebit i NP Paklenica</a:t>
            </a:r>
            <a:endParaRPr lang="hr-HR" sz="6000" b="1" dirty="0">
              <a:solidFill>
                <a:srgbClr val="0099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5107406" y="839562"/>
            <a:ext cx="3929090" cy="35719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hr-HR" sz="2000" dirty="0" smtClean="0">
                <a:solidFill>
                  <a:schemeClr val="bg1">
                    <a:lumMod val="50000"/>
                  </a:schemeClr>
                </a:solidFill>
              </a:rPr>
              <a:t>Turistička geografija</a:t>
            </a:r>
            <a:endParaRPr lang="hr-HR" sz="20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321915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allAtOnce"/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://porestina.info/wp-content/uploads/2015/04/TZI-LOGO-ISTRA.jpg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59046" y="3247000"/>
            <a:ext cx="3837588" cy="3134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Subtitle 2"/>
          <p:cNvSpPr txBox="1">
            <a:spLocks/>
          </p:cNvSpPr>
          <p:nvPr/>
        </p:nvSpPr>
        <p:spPr>
          <a:xfrm>
            <a:off x="467544" y="5148457"/>
            <a:ext cx="3929090" cy="35719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hr-HR" sz="2400" dirty="0" smtClean="0">
                <a:solidFill>
                  <a:srgbClr val="1EA820"/>
                </a:solidFill>
                <a:latin typeface="Adamina" panose="02000503000000020004" pitchFamily="2" charset="0"/>
              </a:rPr>
              <a:t>Turistička geografija</a:t>
            </a:r>
            <a:endParaRPr lang="hr-HR" sz="2400" dirty="0">
              <a:solidFill>
                <a:srgbClr val="1EA820"/>
              </a:solidFill>
              <a:latin typeface="Adamina" panose="02000503000000020004" pitchFamily="2" charset="0"/>
            </a:endParaRPr>
          </a:p>
        </p:txBody>
      </p:sp>
      <p:pic>
        <p:nvPicPr>
          <p:cNvPr id="4" name="Picture 4" descr="http://porestina.info/wp-content/uploads/2015/04/TZI-LOGO-ISTRA.jpg"/>
          <p:cNvPicPr>
            <a:picLocks noChangeAspect="1" noChangeArrowheads="1"/>
          </p:cNvPicPr>
          <p:nvPr/>
        </p:nvPicPr>
        <p:blipFill rotWithShape="1">
          <a:blip r:embed="rId5" cstate="email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/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612296" y="404664"/>
            <a:ext cx="4105764" cy="5684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438783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8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0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2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32" presetClass="emph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Rot by="120000">
                                      <p:cBhvr>
                                        <p:cTn id="25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6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7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8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9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32" presetClass="emph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Rot by="120000">
                                      <p:cBhvr>
                                        <p:cTn id="32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3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4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5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6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32" presetClass="emph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Rot by="120000">
                                      <p:cBhvr>
                                        <p:cTn id="39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0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1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2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3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zervirano mjesto teksta 3"/>
          <p:cNvSpPr txBox="1">
            <a:spLocks/>
          </p:cNvSpPr>
          <p:nvPr/>
        </p:nvSpPr>
        <p:spPr>
          <a:xfrm>
            <a:off x="-4514" y="692697"/>
            <a:ext cx="4288482" cy="4524216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6000" indent="-216000">
              <a:spcBef>
                <a:spcPts val="600"/>
              </a:spcBef>
              <a:buFont typeface="Calibri" panose="020F0502020204030204" pitchFamily="34" charset="0"/>
              <a:buChar char="‒"/>
            </a:pPr>
            <a:r>
              <a:rPr lang="hr-HR" altLang="sr-Latn-RS" sz="2200" b="1" dirty="0">
                <a:solidFill>
                  <a:srgbClr val="FF0000"/>
                </a:solidFill>
                <a:highlight>
                  <a:srgbClr val="FFFF00"/>
                </a:highlight>
                <a:latin typeface="+mj-lt"/>
                <a:ea typeface="Calibri"/>
                <a:cs typeface="Times New Roman"/>
              </a:rPr>
              <a:t>najveća</a:t>
            </a:r>
            <a:r>
              <a:rPr lang="hr-HR" altLang="sr-Latn-RS" sz="2200" dirty="0">
                <a:highlight>
                  <a:srgbClr val="FFFF00"/>
                </a:highlight>
                <a:latin typeface="+mj-lt"/>
                <a:ea typeface="Calibri"/>
                <a:cs typeface="Times New Roman"/>
              </a:rPr>
              <a:t> </a:t>
            </a:r>
            <a:r>
              <a:rPr lang="hr-HR" altLang="sr-Latn-RS" dirty="0"/>
              <a:t>i </a:t>
            </a:r>
            <a:r>
              <a:rPr lang="hr-HR" altLang="sr-Latn-RS" sz="2200" b="1" dirty="0">
                <a:solidFill>
                  <a:srgbClr val="FF0000"/>
                </a:solidFill>
                <a:highlight>
                  <a:srgbClr val="FFFF00"/>
                </a:highlight>
                <a:latin typeface="+mj-lt"/>
                <a:ea typeface="Calibri"/>
                <a:cs typeface="Times New Roman"/>
              </a:rPr>
              <a:t>najduža</a:t>
            </a:r>
            <a:r>
              <a:rPr lang="hr-HR" altLang="sr-Latn-RS" sz="2200" dirty="0" smtClean="0">
                <a:solidFill>
                  <a:srgbClr val="FF0000"/>
                </a:solidFill>
                <a:latin typeface="+mj-lt"/>
              </a:rPr>
              <a:t> </a:t>
            </a:r>
            <a:r>
              <a:rPr lang="hr-HR" altLang="sr-Latn-RS" sz="2200" dirty="0" smtClean="0">
                <a:latin typeface="+mj-lt"/>
              </a:rPr>
              <a:t>(145 km) hrvatska planina </a:t>
            </a:r>
            <a:r>
              <a:rPr lang="hr-HR" altLang="sr-Latn-RS" sz="2200" i="1" dirty="0" smtClean="0">
                <a:latin typeface="+mj-lt"/>
              </a:rPr>
              <a:t>(Dinara je najviša)</a:t>
            </a:r>
          </a:p>
          <a:p>
            <a:pPr marL="616050" lvl="1" indent="-216000">
              <a:spcBef>
                <a:spcPts val="600"/>
              </a:spcBef>
              <a:buFont typeface="Calibri" panose="020F0502020204030204" pitchFamily="34" charset="0"/>
              <a:buChar char="‒"/>
            </a:pPr>
            <a:r>
              <a:rPr lang="hr-HR" altLang="sr-Latn-RS" sz="2200" dirty="0" smtClean="0">
                <a:latin typeface="+mj-lt"/>
              </a:rPr>
              <a:t>proteže se od </a:t>
            </a:r>
            <a:r>
              <a:rPr lang="hr-HR" altLang="sr-Latn-RS" sz="2200" b="1" dirty="0" smtClean="0">
                <a:solidFill>
                  <a:srgbClr val="FF0000"/>
                </a:solidFill>
                <a:latin typeface="+mj-lt"/>
              </a:rPr>
              <a:t>prijevoja</a:t>
            </a:r>
            <a:r>
              <a:rPr lang="hr-HR" altLang="sr-Latn-RS" sz="2200" dirty="0" smtClean="0">
                <a:solidFill>
                  <a:srgbClr val="FF0000"/>
                </a:solidFill>
                <a:latin typeface="+mj-lt"/>
              </a:rPr>
              <a:t> </a:t>
            </a:r>
            <a:r>
              <a:rPr lang="hr-HR" altLang="sr-Latn-RS" sz="2200" b="1" dirty="0" smtClean="0">
                <a:solidFill>
                  <a:srgbClr val="FF0000"/>
                </a:solidFill>
                <a:latin typeface="+mj-lt"/>
              </a:rPr>
              <a:t>Vratnik</a:t>
            </a:r>
            <a:r>
              <a:rPr lang="hr-HR" altLang="sr-Latn-RS" sz="2200" dirty="0" smtClean="0">
                <a:solidFill>
                  <a:srgbClr val="FF0000"/>
                </a:solidFill>
                <a:latin typeface="+mj-lt"/>
              </a:rPr>
              <a:t> </a:t>
            </a:r>
            <a:r>
              <a:rPr lang="hr-HR" altLang="sr-Latn-RS" sz="2200" dirty="0" smtClean="0">
                <a:latin typeface="+mj-lt"/>
              </a:rPr>
              <a:t>i </a:t>
            </a:r>
            <a:r>
              <a:rPr lang="hr-HR" altLang="sr-Latn-RS" sz="2200" b="1" dirty="0" smtClean="0">
                <a:solidFill>
                  <a:srgbClr val="FF0000"/>
                </a:solidFill>
                <a:latin typeface="+mj-lt"/>
              </a:rPr>
              <a:t>Senjske</a:t>
            </a:r>
            <a:r>
              <a:rPr lang="hr-HR" altLang="sr-Latn-RS" sz="2200" dirty="0" smtClean="0">
                <a:solidFill>
                  <a:srgbClr val="FF0000"/>
                </a:solidFill>
                <a:latin typeface="+mj-lt"/>
              </a:rPr>
              <a:t> </a:t>
            </a:r>
            <a:r>
              <a:rPr lang="hr-HR" altLang="sr-Latn-RS" sz="2200" b="1" dirty="0" smtClean="0">
                <a:solidFill>
                  <a:srgbClr val="FF0000"/>
                </a:solidFill>
                <a:latin typeface="+mj-lt"/>
              </a:rPr>
              <a:t>drage</a:t>
            </a:r>
            <a:r>
              <a:rPr lang="hr-HR" altLang="sr-Latn-RS" sz="2200" dirty="0" smtClean="0">
                <a:solidFill>
                  <a:srgbClr val="FF0000"/>
                </a:solidFill>
                <a:latin typeface="+mj-lt"/>
              </a:rPr>
              <a:t> </a:t>
            </a:r>
            <a:r>
              <a:rPr lang="hr-HR" altLang="sr-Latn-RS" sz="2200" dirty="0" smtClean="0">
                <a:latin typeface="+mj-lt"/>
              </a:rPr>
              <a:t>na SZ do </a:t>
            </a:r>
            <a:r>
              <a:rPr lang="hr-HR" altLang="sr-Latn-RS" sz="2200" b="1" dirty="0" smtClean="0">
                <a:solidFill>
                  <a:srgbClr val="FF0000"/>
                </a:solidFill>
                <a:latin typeface="+mj-lt"/>
              </a:rPr>
              <a:t>kanjona</a:t>
            </a:r>
            <a:r>
              <a:rPr lang="hr-HR" altLang="sr-Latn-RS" sz="2200" dirty="0" smtClean="0">
                <a:solidFill>
                  <a:srgbClr val="FF0000"/>
                </a:solidFill>
                <a:latin typeface="+mj-lt"/>
              </a:rPr>
              <a:t> </a:t>
            </a:r>
            <a:r>
              <a:rPr lang="hr-HR" altLang="sr-Latn-RS" sz="2200" b="1" dirty="0" smtClean="0">
                <a:solidFill>
                  <a:srgbClr val="FF0000"/>
                </a:solidFill>
                <a:latin typeface="+mj-lt"/>
              </a:rPr>
              <a:t>Zrmanje</a:t>
            </a:r>
            <a:r>
              <a:rPr lang="hr-HR" altLang="sr-Latn-RS" sz="2200" dirty="0" smtClean="0">
                <a:solidFill>
                  <a:srgbClr val="FF0000"/>
                </a:solidFill>
                <a:latin typeface="+mj-lt"/>
              </a:rPr>
              <a:t> </a:t>
            </a:r>
            <a:r>
              <a:rPr lang="hr-HR" altLang="sr-Latn-RS" sz="2200" dirty="0" smtClean="0">
                <a:latin typeface="+mj-lt"/>
              </a:rPr>
              <a:t>na JI</a:t>
            </a:r>
          </a:p>
          <a:p>
            <a:pPr marL="216000" indent="-216000">
              <a:spcBef>
                <a:spcPts val="1200"/>
              </a:spcBef>
              <a:buFont typeface="Calibri" panose="020F0502020204030204" pitchFamily="34" charset="0"/>
              <a:buChar char="‒"/>
            </a:pPr>
            <a:r>
              <a:rPr lang="hr-HR" altLang="sr-Latn-RS" sz="2200" b="1" dirty="0">
                <a:solidFill>
                  <a:srgbClr val="FF0000"/>
                </a:solidFill>
                <a:highlight>
                  <a:srgbClr val="FFFF00"/>
                </a:highlight>
                <a:latin typeface="+mj-lt"/>
                <a:ea typeface="Calibri"/>
                <a:cs typeface="Times New Roman"/>
              </a:rPr>
              <a:t>dominira krš</a:t>
            </a:r>
          </a:p>
          <a:p>
            <a:pPr marL="216000" indent="-216000">
              <a:spcBef>
                <a:spcPts val="1200"/>
              </a:spcBef>
              <a:buFont typeface="Calibri" panose="020F0502020204030204" pitchFamily="34" charset="0"/>
              <a:buChar char="‒"/>
            </a:pPr>
            <a:r>
              <a:rPr lang="hr-HR" altLang="sr-Latn-RS" sz="2200" dirty="0" smtClean="0">
                <a:latin typeface="+mj-lt"/>
              </a:rPr>
              <a:t>66 vrhova viših od 1500 m</a:t>
            </a:r>
          </a:p>
          <a:p>
            <a:pPr marL="216000" indent="-216000">
              <a:spcBef>
                <a:spcPts val="1200"/>
              </a:spcBef>
              <a:buFont typeface="Calibri" panose="020F0502020204030204" pitchFamily="34" charset="0"/>
              <a:buChar char="‒"/>
            </a:pPr>
            <a:r>
              <a:rPr lang="hr-HR" altLang="sr-Latn-RS" sz="2200" dirty="0" smtClean="0">
                <a:latin typeface="+mj-lt"/>
              </a:rPr>
              <a:t>najviši vrhovi </a:t>
            </a:r>
            <a:r>
              <a:rPr lang="hr-HR" altLang="sr-Latn-RS" sz="2000" i="1" dirty="0" smtClean="0">
                <a:latin typeface="+mj-lt"/>
              </a:rPr>
              <a:t>(oba u NP Paklenica)</a:t>
            </a:r>
            <a:r>
              <a:rPr lang="hr-HR" altLang="sr-Latn-RS" sz="2200" dirty="0" smtClean="0"/>
              <a:t>:</a:t>
            </a:r>
            <a:endParaRPr lang="hr-HR" altLang="sr-Latn-RS" sz="2200" dirty="0" smtClean="0">
              <a:latin typeface="+mj-lt"/>
            </a:endParaRPr>
          </a:p>
          <a:p>
            <a:pPr marL="616050" lvl="1" indent="-216000">
              <a:spcBef>
                <a:spcPts val="300"/>
              </a:spcBef>
              <a:buFont typeface="Calibri" panose="020F0502020204030204" pitchFamily="34" charset="0"/>
              <a:buChar char="‒"/>
            </a:pPr>
            <a:r>
              <a:rPr lang="hr-HR" altLang="sr-Latn-RS" sz="2200" b="1" dirty="0">
                <a:solidFill>
                  <a:srgbClr val="FF0000"/>
                </a:solidFill>
                <a:highlight>
                  <a:srgbClr val="FFFF00"/>
                </a:highlight>
                <a:latin typeface="+mj-lt"/>
                <a:ea typeface="Calibri"/>
                <a:cs typeface="Times New Roman"/>
              </a:rPr>
              <a:t>Vaganski vrh</a:t>
            </a:r>
            <a:r>
              <a:rPr lang="hr-HR" altLang="sr-Latn-RS" sz="2200" b="1" dirty="0" smtClean="0">
                <a:solidFill>
                  <a:srgbClr val="FF0000"/>
                </a:solidFill>
                <a:latin typeface="+mj-lt"/>
              </a:rPr>
              <a:t> </a:t>
            </a:r>
            <a:r>
              <a:rPr lang="hr-HR" altLang="sr-Latn-RS" sz="2200" dirty="0" smtClean="0">
                <a:latin typeface="+mj-lt"/>
              </a:rPr>
              <a:t>– 1757 m</a:t>
            </a:r>
          </a:p>
          <a:p>
            <a:pPr marL="616050" lvl="1" indent="-216000">
              <a:spcBef>
                <a:spcPts val="300"/>
              </a:spcBef>
              <a:buFont typeface="Calibri" panose="020F0502020204030204" pitchFamily="34" charset="0"/>
              <a:buChar char="‒"/>
            </a:pPr>
            <a:r>
              <a:rPr lang="hr-HR" altLang="sr-Latn-RS" sz="2200" b="1" dirty="0" smtClean="0">
                <a:solidFill>
                  <a:srgbClr val="FF0000"/>
                </a:solidFill>
                <a:latin typeface="+mj-lt"/>
              </a:rPr>
              <a:t>Sveto Brdo </a:t>
            </a:r>
            <a:r>
              <a:rPr lang="hr-HR" altLang="sr-Latn-RS" sz="2200" dirty="0" smtClean="0">
                <a:latin typeface="+mj-lt"/>
              </a:rPr>
              <a:t>– 1751 m</a:t>
            </a:r>
            <a:endParaRPr lang="hr-HR" altLang="sr-Latn-RS" sz="2200" dirty="0">
              <a:latin typeface="+mj-lt"/>
            </a:endParaRPr>
          </a:p>
        </p:txBody>
      </p:sp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Velebit</a:t>
            </a:r>
            <a:endParaRPr lang="hr-HR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8898" y="116632"/>
            <a:ext cx="4884290" cy="5100280"/>
          </a:xfrm>
          <a:prstGeom prst="rect">
            <a:avLst/>
          </a:prstGeom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5" name="Freeform 14"/>
          <p:cNvSpPr/>
          <p:nvPr/>
        </p:nvSpPr>
        <p:spPr>
          <a:xfrm>
            <a:off x="6991692" y="4402708"/>
            <a:ext cx="1835150" cy="685800"/>
          </a:xfrm>
          <a:custGeom>
            <a:avLst/>
            <a:gdLst>
              <a:gd name="connsiteX0" fmla="*/ 1835150 w 1835150"/>
              <a:gd name="connsiteY0" fmla="*/ 76200 h 685800"/>
              <a:gd name="connsiteX1" fmla="*/ 1752600 w 1835150"/>
              <a:gd name="connsiteY1" fmla="*/ 127000 h 685800"/>
              <a:gd name="connsiteX2" fmla="*/ 1746250 w 1835150"/>
              <a:gd name="connsiteY2" fmla="*/ 146050 h 685800"/>
              <a:gd name="connsiteX3" fmla="*/ 1733550 w 1835150"/>
              <a:gd name="connsiteY3" fmla="*/ 165100 h 685800"/>
              <a:gd name="connsiteX4" fmla="*/ 1720850 w 1835150"/>
              <a:gd name="connsiteY4" fmla="*/ 190500 h 685800"/>
              <a:gd name="connsiteX5" fmla="*/ 1733550 w 1835150"/>
              <a:gd name="connsiteY5" fmla="*/ 298450 h 685800"/>
              <a:gd name="connsiteX6" fmla="*/ 1746250 w 1835150"/>
              <a:gd name="connsiteY6" fmla="*/ 323850 h 685800"/>
              <a:gd name="connsiteX7" fmla="*/ 1765300 w 1835150"/>
              <a:gd name="connsiteY7" fmla="*/ 330200 h 685800"/>
              <a:gd name="connsiteX8" fmla="*/ 1778000 w 1835150"/>
              <a:gd name="connsiteY8" fmla="*/ 349250 h 685800"/>
              <a:gd name="connsiteX9" fmla="*/ 1784350 w 1835150"/>
              <a:gd name="connsiteY9" fmla="*/ 368300 h 685800"/>
              <a:gd name="connsiteX10" fmla="*/ 1803400 w 1835150"/>
              <a:gd name="connsiteY10" fmla="*/ 381000 h 685800"/>
              <a:gd name="connsiteX11" fmla="*/ 1822450 w 1835150"/>
              <a:gd name="connsiteY11" fmla="*/ 419100 h 685800"/>
              <a:gd name="connsiteX12" fmla="*/ 1835150 w 1835150"/>
              <a:gd name="connsiteY12" fmla="*/ 469900 h 685800"/>
              <a:gd name="connsiteX13" fmla="*/ 1828800 w 1835150"/>
              <a:gd name="connsiteY13" fmla="*/ 571500 h 685800"/>
              <a:gd name="connsiteX14" fmla="*/ 1797050 w 1835150"/>
              <a:gd name="connsiteY14" fmla="*/ 603250 h 685800"/>
              <a:gd name="connsiteX15" fmla="*/ 1739900 w 1835150"/>
              <a:gd name="connsiteY15" fmla="*/ 609600 h 685800"/>
              <a:gd name="connsiteX16" fmla="*/ 1689100 w 1835150"/>
              <a:gd name="connsiteY16" fmla="*/ 622300 h 685800"/>
              <a:gd name="connsiteX17" fmla="*/ 1682750 w 1835150"/>
              <a:gd name="connsiteY17" fmla="*/ 641350 h 685800"/>
              <a:gd name="connsiteX18" fmla="*/ 1644650 w 1835150"/>
              <a:gd name="connsiteY18" fmla="*/ 654050 h 685800"/>
              <a:gd name="connsiteX19" fmla="*/ 1574800 w 1835150"/>
              <a:gd name="connsiteY19" fmla="*/ 666750 h 685800"/>
              <a:gd name="connsiteX20" fmla="*/ 1568450 w 1835150"/>
              <a:gd name="connsiteY20" fmla="*/ 685800 h 685800"/>
              <a:gd name="connsiteX21" fmla="*/ 1492250 w 1835150"/>
              <a:gd name="connsiteY21" fmla="*/ 666750 h 685800"/>
              <a:gd name="connsiteX22" fmla="*/ 1466850 w 1835150"/>
              <a:gd name="connsiteY22" fmla="*/ 660400 h 685800"/>
              <a:gd name="connsiteX23" fmla="*/ 1441450 w 1835150"/>
              <a:gd name="connsiteY23" fmla="*/ 654050 h 685800"/>
              <a:gd name="connsiteX24" fmla="*/ 1422400 w 1835150"/>
              <a:gd name="connsiteY24" fmla="*/ 647700 h 685800"/>
              <a:gd name="connsiteX25" fmla="*/ 1390650 w 1835150"/>
              <a:gd name="connsiteY25" fmla="*/ 641350 h 685800"/>
              <a:gd name="connsiteX26" fmla="*/ 1371600 w 1835150"/>
              <a:gd name="connsiteY26" fmla="*/ 628650 h 685800"/>
              <a:gd name="connsiteX27" fmla="*/ 1352550 w 1835150"/>
              <a:gd name="connsiteY27" fmla="*/ 622300 h 685800"/>
              <a:gd name="connsiteX28" fmla="*/ 1339850 w 1835150"/>
              <a:gd name="connsiteY28" fmla="*/ 603250 h 685800"/>
              <a:gd name="connsiteX29" fmla="*/ 1327150 w 1835150"/>
              <a:gd name="connsiteY29" fmla="*/ 565150 h 685800"/>
              <a:gd name="connsiteX30" fmla="*/ 1308100 w 1835150"/>
              <a:gd name="connsiteY30" fmla="*/ 558800 h 685800"/>
              <a:gd name="connsiteX31" fmla="*/ 1289050 w 1835150"/>
              <a:gd name="connsiteY31" fmla="*/ 520700 h 685800"/>
              <a:gd name="connsiteX32" fmla="*/ 1276350 w 1835150"/>
              <a:gd name="connsiteY32" fmla="*/ 495300 h 685800"/>
              <a:gd name="connsiteX33" fmla="*/ 1219200 w 1835150"/>
              <a:gd name="connsiteY33" fmla="*/ 476250 h 685800"/>
              <a:gd name="connsiteX34" fmla="*/ 1200150 w 1835150"/>
              <a:gd name="connsiteY34" fmla="*/ 469900 h 685800"/>
              <a:gd name="connsiteX35" fmla="*/ 1193800 w 1835150"/>
              <a:gd name="connsiteY35" fmla="*/ 450850 h 685800"/>
              <a:gd name="connsiteX36" fmla="*/ 1174750 w 1835150"/>
              <a:gd name="connsiteY36" fmla="*/ 438150 h 685800"/>
              <a:gd name="connsiteX37" fmla="*/ 1155700 w 1835150"/>
              <a:gd name="connsiteY37" fmla="*/ 419100 h 685800"/>
              <a:gd name="connsiteX38" fmla="*/ 1130300 w 1835150"/>
              <a:gd name="connsiteY38" fmla="*/ 387350 h 685800"/>
              <a:gd name="connsiteX39" fmla="*/ 1117600 w 1835150"/>
              <a:gd name="connsiteY39" fmla="*/ 342900 h 685800"/>
              <a:gd name="connsiteX40" fmla="*/ 1098550 w 1835150"/>
              <a:gd name="connsiteY40" fmla="*/ 330200 h 685800"/>
              <a:gd name="connsiteX41" fmla="*/ 1085850 w 1835150"/>
              <a:gd name="connsiteY41" fmla="*/ 311150 h 685800"/>
              <a:gd name="connsiteX42" fmla="*/ 1066800 w 1835150"/>
              <a:gd name="connsiteY42" fmla="*/ 304800 h 685800"/>
              <a:gd name="connsiteX43" fmla="*/ 1041400 w 1835150"/>
              <a:gd name="connsiteY43" fmla="*/ 292100 h 685800"/>
              <a:gd name="connsiteX44" fmla="*/ 1022350 w 1835150"/>
              <a:gd name="connsiteY44" fmla="*/ 285750 h 685800"/>
              <a:gd name="connsiteX45" fmla="*/ 977900 w 1835150"/>
              <a:gd name="connsiteY45" fmla="*/ 260350 h 685800"/>
              <a:gd name="connsiteX46" fmla="*/ 952500 w 1835150"/>
              <a:gd name="connsiteY46" fmla="*/ 247650 h 685800"/>
              <a:gd name="connsiteX47" fmla="*/ 939800 w 1835150"/>
              <a:gd name="connsiteY47" fmla="*/ 228600 h 685800"/>
              <a:gd name="connsiteX48" fmla="*/ 882650 w 1835150"/>
              <a:gd name="connsiteY48" fmla="*/ 203200 h 685800"/>
              <a:gd name="connsiteX49" fmla="*/ 863600 w 1835150"/>
              <a:gd name="connsiteY49" fmla="*/ 196850 h 685800"/>
              <a:gd name="connsiteX50" fmla="*/ 831850 w 1835150"/>
              <a:gd name="connsiteY50" fmla="*/ 165100 h 685800"/>
              <a:gd name="connsiteX51" fmla="*/ 793750 w 1835150"/>
              <a:gd name="connsiteY51" fmla="*/ 152400 h 685800"/>
              <a:gd name="connsiteX52" fmla="*/ 774700 w 1835150"/>
              <a:gd name="connsiteY52" fmla="*/ 139700 h 685800"/>
              <a:gd name="connsiteX53" fmla="*/ 723900 w 1835150"/>
              <a:gd name="connsiteY53" fmla="*/ 133350 h 685800"/>
              <a:gd name="connsiteX54" fmla="*/ 704850 w 1835150"/>
              <a:gd name="connsiteY54" fmla="*/ 120650 h 685800"/>
              <a:gd name="connsiteX55" fmla="*/ 666750 w 1835150"/>
              <a:gd name="connsiteY55" fmla="*/ 107950 h 685800"/>
              <a:gd name="connsiteX56" fmla="*/ 647700 w 1835150"/>
              <a:gd name="connsiteY56" fmla="*/ 101600 h 685800"/>
              <a:gd name="connsiteX57" fmla="*/ 590550 w 1835150"/>
              <a:gd name="connsiteY57" fmla="*/ 82550 h 685800"/>
              <a:gd name="connsiteX58" fmla="*/ 571500 w 1835150"/>
              <a:gd name="connsiteY58" fmla="*/ 76200 h 685800"/>
              <a:gd name="connsiteX59" fmla="*/ 546100 w 1835150"/>
              <a:gd name="connsiteY59" fmla="*/ 63500 h 685800"/>
              <a:gd name="connsiteX60" fmla="*/ 495300 w 1835150"/>
              <a:gd name="connsiteY60" fmla="*/ 57150 h 685800"/>
              <a:gd name="connsiteX61" fmla="*/ 381000 w 1835150"/>
              <a:gd name="connsiteY61" fmla="*/ 63500 h 685800"/>
              <a:gd name="connsiteX62" fmla="*/ 361950 w 1835150"/>
              <a:gd name="connsiteY62" fmla="*/ 76200 h 685800"/>
              <a:gd name="connsiteX63" fmla="*/ 355600 w 1835150"/>
              <a:gd name="connsiteY63" fmla="*/ 95250 h 685800"/>
              <a:gd name="connsiteX64" fmla="*/ 298450 w 1835150"/>
              <a:gd name="connsiteY64" fmla="*/ 69850 h 685800"/>
              <a:gd name="connsiteX65" fmla="*/ 292100 w 1835150"/>
              <a:gd name="connsiteY65" fmla="*/ 44450 h 685800"/>
              <a:gd name="connsiteX66" fmla="*/ 228600 w 1835150"/>
              <a:gd name="connsiteY66" fmla="*/ 31750 h 685800"/>
              <a:gd name="connsiteX67" fmla="*/ 209550 w 1835150"/>
              <a:gd name="connsiteY67" fmla="*/ 25400 h 685800"/>
              <a:gd name="connsiteX68" fmla="*/ 190500 w 1835150"/>
              <a:gd name="connsiteY68" fmla="*/ 12700 h 685800"/>
              <a:gd name="connsiteX69" fmla="*/ 139700 w 1835150"/>
              <a:gd name="connsiteY69" fmla="*/ 0 h 685800"/>
              <a:gd name="connsiteX70" fmla="*/ 69850 w 1835150"/>
              <a:gd name="connsiteY70" fmla="*/ 6350 h 685800"/>
              <a:gd name="connsiteX71" fmla="*/ 50800 w 1835150"/>
              <a:gd name="connsiteY71" fmla="*/ 19050 h 685800"/>
              <a:gd name="connsiteX72" fmla="*/ 12700 w 1835150"/>
              <a:gd name="connsiteY72" fmla="*/ 31750 h 685800"/>
              <a:gd name="connsiteX73" fmla="*/ 0 w 1835150"/>
              <a:gd name="connsiteY73" fmla="*/ 50800 h 685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</a:cxnLst>
            <a:rect l="l" t="t" r="r" b="b"/>
            <a:pathLst>
              <a:path w="1835150" h="685800">
                <a:moveTo>
                  <a:pt x="1835150" y="76200"/>
                </a:moveTo>
                <a:cubicBezTo>
                  <a:pt x="1770124" y="119551"/>
                  <a:pt x="1798478" y="104061"/>
                  <a:pt x="1752600" y="127000"/>
                </a:cubicBezTo>
                <a:cubicBezTo>
                  <a:pt x="1750483" y="133350"/>
                  <a:pt x="1749243" y="140063"/>
                  <a:pt x="1746250" y="146050"/>
                </a:cubicBezTo>
                <a:cubicBezTo>
                  <a:pt x="1742837" y="152876"/>
                  <a:pt x="1737336" y="158474"/>
                  <a:pt x="1733550" y="165100"/>
                </a:cubicBezTo>
                <a:cubicBezTo>
                  <a:pt x="1728854" y="173319"/>
                  <a:pt x="1725083" y="182033"/>
                  <a:pt x="1720850" y="190500"/>
                </a:cubicBezTo>
                <a:cubicBezTo>
                  <a:pt x="1723684" y="230170"/>
                  <a:pt x="1718705" y="263812"/>
                  <a:pt x="1733550" y="298450"/>
                </a:cubicBezTo>
                <a:cubicBezTo>
                  <a:pt x="1737279" y="307151"/>
                  <a:pt x="1739557" y="317157"/>
                  <a:pt x="1746250" y="323850"/>
                </a:cubicBezTo>
                <a:cubicBezTo>
                  <a:pt x="1750983" y="328583"/>
                  <a:pt x="1758950" y="328083"/>
                  <a:pt x="1765300" y="330200"/>
                </a:cubicBezTo>
                <a:cubicBezTo>
                  <a:pt x="1769533" y="336550"/>
                  <a:pt x="1774587" y="342424"/>
                  <a:pt x="1778000" y="349250"/>
                </a:cubicBezTo>
                <a:cubicBezTo>
                  <a:pt x="1780993" y="355237"/>
                  <a:pt x="1780169" y="363073"/>
                  <a:pt x="1784350" y="368300"/>
                </a:cubicBezTo>
                <a:cubicBezTo>
                  <a:pt x="1789118" y="374259"/>
                  <a:pt x="1797050" y="376767"/>
                  <a:pt x="1803400" y="381000"/>
                </a:cubicBezTo>
                <a:cubicBezTo>
                  <a:pt x="1819361" y="428883"/>
                  <a:pt x="1797831" y="369861"/>
                  <a:pt x="1822450" y="419100"/>
                </a:cubicBezTo>
                <a:cubicBezTo>
                  <a:pt x="1828959" y="432117"/>
                  <a:pt x="1832735" y="457824"/>
                  <a:pt x="1835150" y="469900"/>
                </a:cubicBezTo>
                <a:cubicBezTo>
                  <a:pt x="1833033" y="503767"/>
                  <a:pt x="1832352" y="537754"/>
                  <a:pt x="1828800" y="571500"/>
                </a:cubicBezTo>
                <a:cubicBezTo>
                  <a:pt x="1826653" y="591894"/>
                  <a:pt x="1818259" y="598356"/>
                  <a:pt x="1797050" y="603250"/>
                </a:cubicBezTo>
                <a:cubicBezTo>
                  <a:pt x="1778374" y="607560"/>
                  <a:pt x="1758875" y="606889"/>
                  <a:pt x="1739900" y="609600"/>
                </a:cubicBezTo>
                <a:cubicBezTo>
                  <a:pt x="1713081" y="613431"/>
                  <a:pt x="1711261" y="614913"/>
                  <a:pt x="1689100" y="622300"/>
                </a:cubicBezTo>
                <a:cubicBezTo>
                  <a:pt x="1686983" y="628650"/>
                  <a:pt x="1688197" y="637459"/>
                  <a:pt x="1682750" y="641350"/>
                </a:cubicBezTo>
                <a:cubicBezTo>
                  <a:pt x="1671857" y="649131"/>
                  <a:pt x="1657637" y="650803"/>
                  <a:pt x="1644650" y="654050"/>
                </a:cubicBezTo>
                <a:cubicBezTo>
                  <a:pt x="1604730" y="664030"/>
                  <a:pt x="1627890" y="659166"/>
                  <a:pt x="1574800" y="666750"/>
                </a:cubicBezTo>
                <a:cubicBezTo>
                  <a:pt x="1572683" y="673100"/>
                  <a:pt x="1575143" y="685800"/>
                  <a:pt x="1568450" y="685800"/>
                </a:cubicBezTo>
                <a:cubicBezTo>
                  <a:pt x="1542268" y="685800"/>
                  <a:pt x="1517650" y="673100"/>
                  <a:pt x="1492250" y="666750"/>
                </a:cubicBezTo>
                <a:lnTo>
                  <a:pt x="1466850" y="660400"/>
                </a:lnTo>
                <a:cubicBezTo>
                  <a:pt x="1458383" y="658283"/>
                  <a:pt x="1449729" y="656810"/>
                  <a:pt x="1441450" y="654050"/>
                </a:cubicBezTo>
                <a:cubicBezTo>
                  <a:pt x="1435100" y="651933"/>
                  <a:pt x="1428894" y="649323"/>
                  <a:pt x="1422400" y="647700"/>
                </a:cubicBezTo>
                <a:cubicBezTo>
                  <a:pt x="1411929" y="645082"/>
                  <a:pt x="1401233" y="643467"/>
                  <a:pt x="1390650" y="641350"/>
                </a:cubicBezTo>
                <a:cubicBezTo>
                  <a:pt x="1384300" y="637117"/>
                  <a:pt x="1378426" y="632063"/>
                  <a:pt x="1371600" y="628650"/>
                </a:cubicBezTo>
                <a:cubicBezTo>
                  <a:pt x="1365613" y="625657"/>
                  <a:pt x="1357777" y="626481"/>
                  <a:pt x="1352550" y="622300"/>
                </a:cubicBezTo>
                <a:cubicBezTo>
                  <a:pt x="1346591" y="617532"/>
                  <a:pt x="1342950" y="610224"/>
                  <a:pt x="1339850" y="603250"/>
                </a:cubicBezTo>
                <a:cubicBezTo>
                  <a:pt x="1334413" y="591017"/>
                  <a:pt x="1339850" y="569383"/>
                  <a:pt x="1327150" y="565150"/>
                </a:cubicBezTo>
                <a:lnTo>
                  <a:pt x="1308100" y="558800"/>
                </a:lnTo>
                <a:cubicBezTo>
                  <a:pt x="1296458" y="523873"/>
                  <a:pt x="1308745" y="555167"/>
                  <a:pt x="1289050" y="520700"/>
                </a:cubicBezTo>
                <a:cubicBezTo>
                  <a:pt x="1284354" y="512481"/>
                  <a:pt x="1283923" y="500980"/>
                  <a:pt x="1276350" y="495300"/>
                </a:cubicBezTo>
                <a:lnTo>
                  <a:pt x="1219200" y="476250"/>
                </a:lnTo>
                <a:lnTo>
                  <a:pt x="1200150" y="469900"/>
                </a:lnTo>
                <a:cubicBezTo>
                  <a:pt x="1198033" y="463550"/>
                  <a:pt x="1197981" y="456077"/>
                  <a:pt x="1193800" y="450850"/>
                </a:cubicBezTo>
                <a:cubicBezTo>
                  <a:pt x="1189032" y="444891"/>
                  <a:pt x="1180613" y="443036"/>
                  <a:pt x="1174750" y="438150"/>
                </a:cubicBezTo>
                <a:cubicBezTo>
                  <a:pt x="1167851" y="432401"/>
                  <a:pt x="1162050" y="425450"/>
                  <a:pt x="1155700" y="419100"/>
                </a:cubicBezTo>
                <a:cubicBezTo>
                  <a:pt x="1134941" y="356822"/>
                  <a:pt x="1168597" y="444795"/>
                  <a:pt x="1130300" y="387350"/>
                </a:cubicBezTo>
                <a:cubicBezTo>
                  <a:pt x="1125737" y="380505"/>
                  <a:pt x="1124094" y="351018"/>
                  <a:pt x="1117600" y="342900"/>
                </a:cubicBezTo>
                <a:cubicBezTo>
                  <a:pt x="1112832" y="336941"/>
                  <a:pt x="1104900" y="334433"/>
                  <a:pt x="1098550" y="330200"/>
                </a:cubicBezTo>
                <a:cubicBezTo>
                  <a:pt x="1094317" y="323850"/>
                  <a:pt x="1091809" y="315918"/>
                  <a:pt x="1085850" y="311150"/>
                </a:cubicBezTo>
                <a:cubicBezTo>
                  <a:pt x="1080623" y="306969"/>
                  <a:pt x="1072952" y="307437"/>
                  <a:pt x="1066800" y="304800"/>
                </a:cubicBezTo>
                <a:cubicBezTo>
                  <a:pt x="1058099" y="301071"/>
                  <a:pt x="1050101" y="295829"/>
                  <a:pt x="1041400" y="292100"/>
                </a:cubicBezTo>
                <a:cubicBezTo>
                  <a:pt x="1035248" y="289463"/>
                  <a:pt x="1028502" y="288387"/>
                  <a:pt x="1022350" y="285750"/>
                </a:cubicBezTo>
                <a:cubicBezTo>
                  <a:pt x="983972" y="269302"/>
                  <a:pt x="1009786" y="278571"/>
                  <a:pt x="977900" y="260350"/>
                </a:cubicBezTo>
                <a:cubicBezTo>
                  <a:pt x="969681" y="255654"/>
                  <a:pt x="960967" y="251883"/>
                  <a:pt x="952500" y="247650"/>
                </a:cubicBezTo>
                <a:cubicBezTo>
                  <a:pt x="948267" y="241300"/>
                  <a:pt x="945196" y="233996"/>
                  <a:pt x="939800" y="228600"/>
                </a:cubicBezTo>
                <a:cubicBezTo>
                  <a:pt x="924706" y="213506"/>
                  <a:pt x="901513" y="209488"/>
                  <a:pt x="882650" y="203200"/>
                </a:cubicBezTo>
                <a:lnTo>
                  <a:pt x="863600" y="196850"/>
                </a:lnTo>
                <a:cubicBezTo>
                  <a:pt x="852014" y="179471"/>
                  <a:pt x="851903" y="174012"/>
                  <a:pt x="831850" y="165100"/>
                </a:cubicBezTo>
                <a:cubicBezTo>
                  <a:pt x="819617" y="159663"/>
                  <a:pt x="804889" y="159826"/>
                  <a:pt x="793750" y="152400"/>
                </a:cubicBezTo>
                <a:cubicBezTo>
                  <a:pt x="787400" y="148167"/>
                  <a:pt x="782063" y="141708"/>
                  <a:pt x="774700" y="139700"/>
                </a:cubicBezTo>
                <a:cubicBezTo>
                  <a:pt x="758236" y="135210"/>
                  <a:pt x="740833" y="135467"/>
                  <a:pt x="723900" y="133350"/>
                </a:cubicBezTo>
                <a:cubicBezTo>
                  <a:pt x="717550" y="129117"/>
                  <a:pt x="711824" y="123750"/>
                  <a:pt x="704850" y="120650"/>
                </a:cubicBezTo>
                <a:cubicBezTo>
                  <a:pt x="692617" y="115213"/>
                  <a:pt x="679450" y="112183"/>
                  <a:pt x="666750" y="107950"/>
                </a:cubicBezTo>
                <a:lnTo>
                  <a:pt x="647700" y="101600"/>
                </a:lnTo>
                <a:lnTo>
                  <a:pt x="590550" y="82550"/>
                </a:lnTo>
                <a:cubicBezTo>
                  <a:pt x="584200" y="80433"/>
                  <a:pt x="577487" y="79193"/>
                  <a:pt x="571500" y="76200"/>
                </a:cubicBezTo>
                <a:cubicBezTo>
                  <a:pt x="563033" y="71967"/>
                  <a:pt x="555283" y="65796"/>
                  <a:pt x="546100" y="63500"/>
                </a:cubicBezTo>
                <a:cubicBezTo>
                  <a:pt x="529544" y="59361"/>
                  <a:pt x="512233" y="59267"/>
                  <a:pt x="495300" y="57150"/>
                </a:cubicBezTo>
                <a:cubicBezTo>
                  <a:pt x="457200" y="59267"/>
                  <a:pt x="418775" y="58104"/>
                  <a:pt x="381000" y="63500"/>
                </a:cubicBezTo>
                <a:cubicBezTo>
                  <a:pt x="373445" y="64579"/>
                  <a:pt x="366718" y="70241"/>
                  <a:pt x="361950" y="76200"/>
                </a:cubicBezTo>
                <a:cubicBezTo>
                  <a:pt x="357769" y="81427"/>
                  <a:pt x="357717" y="88900"/>
                  <a:pt x="355600" y="95250"/>
                </a:cubicBezTo>
                <a:cubicBezTo>
                  <a:pt x="310260" y="80137"/>
                  <a:pt x="328639" y="89976"/>
                  <a:pt x="298450" y="69850"/>
                </a:cubicBezTo>
                <a:cubicBezTo>
                  <a:pt x="296333" y="61383"/>
                  <a:pt x="299762" y="48629"/>
                  <a:pt x="292100" y="44450"/>
                </a:cubicBezTo>
                <a:cubicBezTo>
                  <a:pt x="273150" y="34114"/>
                  <a:pt x="249078" y="38576"/>
                  <a:pt x="228600" y="31750"/>
                </a:cubicBezTo>
                <a:cubicBezTo>
                  <a:pt x="222250" y="29633"/>
                  <a:pt x="215537" y="28393"/>
                  <a:pt x="209550" y="25400"/>
                </a:cubicBezTo>
                <a:cubicBezTo>
                  <a:pt x="202724" y="21987"/>
                  <a:pt x="197672" y="15308"/>
                  <a:pt x="190500" y="12700"/>
                </a:cubicBezTo>
                <a:cubicBezTo>
                  <a:pt x="174096" y="6735"/>
                  <a:pt x="156633" y="4233"/>
                  <a:pt x="139700" y="0"/>
                </a:cubicBezTo>
                <a:cubicBezTo>
                  <a:pt x="116417" y="2117"/>
                  <a:pt x="92710" y="1451"/>
                  <a:pt x="69850" y="6350"/>
                </a:cubicBezTo>
                <a:cubicBezTo>
                  <a:pt x="62388" y="7949"/>
                  <a:pt x="57774" y="15950"/>
                  <a:pt x="50800" y="19050"/>
                </a:cubicBezTo>
                <a:cubicBezTo>
                  <a:pt x="38567" y="24487"/>
                  <a:pt x="12700" y="31750"/>
                  <a:pt x="12700" y="31750"/>
                </a:cubicBezTo>
                <a:lnTo>
                  <a:pt x="0" y="50800"/>
                </a:lnTo>
              </a:path>
            </a:pathLst>
          </a:custGeom>
          <a:noFill/>
          <a:ln w="57150">
            <a:solidFill>
              <a:srgbClr val="0037D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17" name="Rectangle 16"/>
          <p:cNvSpPr/>
          <p:nvPr/>
        </p:nvSpPr>
        <p:spPr>
          <a:xfrm rot="2100000">
            <a:off x="7487684" y="4795884"/>
            <a:ext cx="950506" cy="1989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36000" rtlCol="0" anchor="ctr"/>
          <a:lstStyle/>
          <a:p>
            <a:pPr algn="ctr"/>
            <a:r>
              <a:rPr lang="hr-HR" sz="1050" b="1" dirty="0" smtClean="0">
                <a:solidFill>
                  <a:schemeClr val="tx1"/>
                </a:solidFill>
              </a:rPr>
              <a:t>rijeka Zrmanja</a:t>
            </a:r>
            <a:endParaRPr lang="hr-HR" sz="1050" b="1" dirty="0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4965894" y="198164"/>
            <a:ext cx="950506" cy="1989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36000" rtlCol="0" anchor="ctr"/>
          <a:lstStyle/>
          <a:p>
            <a:pPr algn="ctr"/>
            <a:r>
              <a:rPr lang="hr-HR" sz="1050" b="1" dirty="0" smtClean="0">
                <a:solidFill>
                  <a:schemeClr val="tx1"/>
                </a:solidFill>
              </a:rPr>
              <a:t>prijevoj Vratnik</a:t>
            </a:r>
            <a:endParaRPr lang="hr-HR" sz="1050" b="1" dirty="0">
              <a:solidFill>
                <a:schemeClr val="tx1"/>
              </a:solidFill>
            </a:endParaRPr>
          </a:p>
        </p:txBody>
      </p:sp>
      <p:sp>
        <p:nvSpPr>
          <p:cNvPr id="21" name="Oval 20"/>
          <p:cNvSpPr/>
          <p:nvPr/>
        </p:nvSpPr>
        <p:spPr>
          <a:xfrm>
            <a:off x="4726217" y="305212"/>
            <a:ext cx="261389" cy="261389"/>
          </a:xfrm>
          <a:prstGeom prst="ellipse">
            <a:avLst/>
          </a:prstGeom>
          <a:noFill/>
          <a:ln w="57150"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25" name="Rectangle 24"/>
          <p:cNvSpPr/>
          <p:nvPr/>
        </p:nvSpPr>
        <p:spPr>
          <a:xfrm>
            <a:off x="4200998" y="260648"/>
            <a:ext cx="369498" cy="175258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26" name="Rectangle 25"/>
          <p:cNvSpPr/>
          <p:nvPr/>
        </p:nvSpPr>
        <p:spPr>
          <a:xfrm>
            <a:off x="4760888" y="836712"/>
            <a:ext cx="537883" cy="247266"/>
          </a:xfrm>
          <a:prstGeom prst="rect">
            <a:avLst/>
          </a:prstGeom>
          <a:noFill/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27" name="Rectangle 26"/>
          <p:cNvSpPr/>
          <p:nvPr/>
        </p:nvSpPr>
        <p:spPr>
          <a:xfrm>
            <a:off x="5297372" y="2524822"/>
            <a:ext cx="715922" cy="362022"/>
          </a:xfrm>
          <a:prstGeom prst="rect">
            <a:avLst/>
          </a:prstGeom>
          <a:noFill/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28" name="Rectangle 27"/>
          <p:cNvSpPr/>
          <p:nvPr/>
        </p:nvSpPr>
        <p:spPr>
          <a:xfrm>
            <a:off x="7437924" y="4021239"/>
            <a:ext cx="537883" cy="299192"/>
          </a:xfrm>
          <a:prstGeom prst="rect">
            <a:avLst/>
          </a:prstGeom>
          <a:noFill/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29" name="Rectangle 28"/>
          <p:cNvSpPr/>
          <p:nvPr/>
        </p:nvSpPr>
        <p:spPr>
          <a:xfrm>
            <a:off x="6378892" y="3429000"/>
            <a:ext cx="936104" cy="504056"/>
          </a:xfrm>
          <a:prstGeom prst="rect">
            <a:avLst/>
          </a:prstGeom>
          <a:noFill/>
          <a:ln w="57150">
            <a:solidFill>
              <a:srgbClr val="EC7E0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4" name="Rectangle 3"/>
          <p:cNvSpPr/>
          <p:nvPr/>
        </p:nvSpPr>
        <p:spPr>
          <a:xfrm>
            <a:off x="-4514" y="5403985"/>
            <a:ext cx="9047702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6000" lvl="0" indent="-216000">
              <a:spcBef>
                <a:spcPts val="1200"/>
              </a:spcBef>
              <a:buFont typeface="Calibri" panose="020F0502020204030204" pitchFamily="34" charset="0"/>
              <a:buChar char="‒"/>
            </a:pPr>
            <a:r>
              <a:rPr lang="hr-HR" altLang="sr-Latn-RS" sz="2200" b="1" dirty="0">
                <a:solidFill>
                  <a:srgbClr val="FF0000"/>
                </a:solidFill>
                <a:highlight>
                  <a:srgbClr val="FFFF00"/>
                </a:highlight>
                <a:latin typeface="+mj-lt"/>
                <a:ea typeface="Calibri"/>
                <a:cs typeface="Times New Roman"/>
              </a:rPr>
              <a:t>prijevoji</a:t>
            </a:r>
            <a:r>
              <a:rPr lang="hr-HR" altLang="sr-Latn-RS" sz="2200" b="1" dirty="0">
                <a:solidFill>
                  <a:srgbClr val="FF0000"/>
                </a:solidFill>
              </a:rPr>
              <a:t> </a:t>
            </a:r>
            <a:r>
              <a:rPr lang="hr-HR" altLang="sr-Latn-RS" sz="2200" dirty="0">
                <a:solidFill>
                  <a:prstClr val="black"/>
                </a:solidFill>
              </a:rPr>
              <a:t>– važni za prijelaz preko Velebita: </a:t>
            </a:r>
            <a:r>
              <a:rPr lang="hr-HR" altLang="sr-Latn-RS" sz="2200" i="1" dirty="0">
                <a:solidFill>
                  <a:prstClr val="black"/>
                </a:solidFill>
              </a:rPr>
              <a:t>Vratnik (694 m), Oltari (1027 m), </a:t>
            </a:r>
            <a:r>
              <a:rPr lang="hr-HR" altLang="sr-Latn-RS" sz="2200" i="1" dirty="0" err="1">
                <a:solidFill>
                  <a:prstClr val="black"/>
                </a:solidFill>
              </a:rPr>
              <a:t>Oštarijska</a:t>
            </a:r>
            <a:r>
              <a:rPr lang="hr-HR" altLang="sr-Latn-RS" sz="2200" i="1" dirty="0">
                <a:solidFill>
                  <a:prstClr val="black"/>
                </a:solidFill>
              </a:rPr>
              <a:t> vrata (928 m) i Prezid (766 m)</a:t>
            </a:r>
            <a:endParaRPr lang="hr-HR" altLang="sr-Latn-RS" sz="2000" i="1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496526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75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75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5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50"/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0"/>
                            </p:stCondLst>
                            <p:childTnLst>
                              <p:par>
                                <p:cTn id="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50"/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250"/>
                            </p:stCondLst>
                            <p:childTnLst>
                              <p:par>
                                <p:cTn id="5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50"/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5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750"/>
                            </p:stCondLst>
                            <p:childTnLst>
                              <p:par>
                                <p:cTn id="6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2250"/>
                            </p:stCondLst>
                            <p:childTnLst>
                              <p:par>
                                <p:cTn id="6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2750"/>
                            </p:stCondLst>
                            <p:childTnLst>
                              <p:par>
                                <p:cTn id="7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  <p:bldP spid="19" grpId="0" animBg="1"/>
      <p:bldP spid="21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222" b="3361"/>
          <a:stretch/>
        </p:blipFill>
        <p:spPr>
          <a:xfrm>
            <a:off x="4368230" y="1929120"/>
            <a:ext cx="4775770" cy="4928880"/>
          </a:xfrm>
          <a:prstGeom prst="rect">
            <a:avLst/>
          </a:prstGeom>
          <a:ln w="38100">
            <a:noFill/>
          </a:ln>
          <a:effectLst/>
        </p:spPr>
      </p:pic>
      <p:sp>
        <p:nvSpPr>
          <p:cNvPr id="20" name="Freeform 19"/>
          <p:cNvSpPr/>
          <p:nvPr/>
        </p:nvSpPr>
        <p:spPr>
          <a:xfrm>
            <a:off x="4757544" y="2823711"/>
            <a:ext cx="541020" cy="922449"/>
          </a:xfrm>
          <a:custGeom>
            <a:avLst/>
            <a:gdLst>
              <a:gd name="connsiteX0" fmla="*/ 541020 w 541020"/>
              <a:gd name="connsiteY0" fmla="*/ 869109 h 922449"/>
              <a:gd name="connsiteX1" fmla="*/ 502920 w 541020"/>
              <a:gd name="connsiteY1" fmla="*/ 823389 h 922449"/>
              <a:gd name="connsiteX2" fmla="*/ 472440 w 541020"/>
              <a:gd name="connsiteY2" fmla="*/ 785289 h 922449"/>
              <a:gd name="connsiteX3" fmla="*/ 365760 w 541020"/>
              <a:gd name="connsiteY3" fmla="*/ 770049 h 922449"/>
              <a:gd name="connsiteX4" fmla="*/ 365760 w 541020"/>
              <a:gd name="connsiteY4" fmla="*/ 670989 h 922449"/>
              <a:gd name="connsiteX5" fmla="*/ 434340 w 541020"/>
              <a:gd name="connsiteY5" fmla="*/ 678609 h 922449"/>
              <a:gd name="connsiteX6" fmla="*/ 480060 w 541020"/>
              <a:gd name="connsiteY6" fmla="*/ 670989 h 922449"/>
              <a:gd name="connsiteX7" fmla="*/ 518160 w 541020"/>
              <a:gd name="connsiteY7" fmla="*/ 587169 h 922449"/>
              <a:gd name="connsiteX8" fmla="*/ 533400 w 541020"/>
              <a:gd name="connsiteY8" fmla="*/ 564309 h 922449"/>
              <a:gd name="connsiteX9" fmla="*/ 487680 w 541020"/>
              <a:gd name="connsiteY9" fmla="*/ 533829 h 922449"/>
              <a:gd name="connsiteX10" fmla="*/ 434340 w 541020"/>
              <a:gd name="connsiteY10" fmla="*/ 472869 h 922449"/>
              <a:gd name="connsiteX11" fmla="*/ 411480 w 541020"/>
              <a:gd name="connsiteY11" fmla="*/ 465249 h 922449"/>
              <a:gd name="connsiteX12" fmla="*/ 396240 w 541020"/>
              <a:gd name="connsiteY12" fmla="*/ 442389 h 922449"/>
              <a:gd name="connsiteX13" fmla="*/ 373380 w 541020"/>
              <a:gd name="connsiteY13" fmla="*/ 434769 h 922449"/>
              <a:gd name="connsiteX14" fmla="*/ 320040 w 541020"/>
              <a:gd name="connsiteY14" fmla="*/ 366189 h 922449"/>
              <a:gd name="connsiteX15" fmla="*/ 289560 w 541020"/>
              <a:gd name="connsiteY15" fmla="*/ 358569 h 922449"/>
              <a:gd name="connsiteX16" fmla="*/ 266700 w 541020"/>
              <a:gd name="connsiteY16" fmla="*/ 91869 h 922449"/>
              <a:gd name="connsiteX17" fmla="*/ 213360 w 541020"/>
              <a:gd name="connsiteY17" fmla="*/ 84249 h 922449"/>
              <a:gd name="connsiteX18" fmla="*/ 182880 w 541020"/>
              <a:gd name="connsiteY18" fmla="*/ 69009 h 922449"/>
              <a:gd name="connsiteX19" fmla="*/ 160020 w 541020"/>
              <a:gd name="connsiteY19" fmla="*/ 53769 h 922449"/>
              <a:gd name="connsiteX20" fmla="*/ 121920 w 541020"/>
              <a:gd name="connsiteY20" fmla="*/ 46149 h 922449"/>
              <a:gd name="connsiteX21" fmla="*/ 68580 w 541020"/>
              <a:gd name="connsiteY21" fmla="*/ 30909 h 922449"/>
              <a:gd name="connsiteX22" fmla="*/ 60960 w 541020"/>
              <a:gd name="connsiteY22" fmla="*/ 8049 h 922449"/>
              <a:gd name="connsiteX23" fmla="*/ 15240 w 541020"/>
              <a:gd name="connsiteY23" fmla="*/ 8049 h 922449"/>
              <a:gd name="connsiteX24" fmla="*/ 7620 w 541020"/>
              <a:gd name="connsiteY24" fmla="*/ 30909 h 922449"/>
              <a:gd name="connsiteX25" fmla="*/ 30480 w 541020"/>
              <a:gd name="connsiteY25" fmla="*/ 137589 h 922449"/>
              <a:gd name="connsiteX26" fmla="*/ 30480 w 541020"/>
              <a:gd name="connsiteY26" fmla="*/ 183309 h 922449"/>
              <a:gd name="connsiteX27" fmla="*/ 22860 w 541020"/>
              <a:gd name="connsiteY27" fmla="*/ 206169 h 922449"/>
              <a:gd name="connsiteX28" fmla="*/ 15240 w 541020"/>
              <a:gd name="connsiteY28" fmla="*/ 297609 h 922449"/>
              <a:gd name="connsiteX29" fmla="*/ 0 w 541020"/>
              <a:gd name="connsiteY29" fmla="*/ 541449 h 922449"/>
              <a:gd name="connsiteX30" fmla="*/ 7620 w 541020"/>
              <a:gd name="connsiteY30" fmla="*/ 632889 h 922449"/>
              <a:gd name="connsiteX31" fmla="*/ 15240 w 541020"/>
              <a:gd name="connsiteY31" fmla="*/ 663369 h 922449"/>
              <a:gd name="connsiteX32" fmla="*/ 38100 w 541020"/>
              <a:gd name="connsiteY32" fmla="*/ 670989 h 922449"/>
              <a:gd name="connsiteX33" fmla="*/ 45720 w 541020"/>
              <a:gd name="connsiteY33" fmla="*/ 693849 h 922449"/>
              <a:gd name="connsiteX34" fmla="*/ 53340 w 541020"/>
              <a:gd name="connsiteY34" fmla="*/ 724329 h 922449"/>
              <a:gd name="connsiteX35" fmla="*/ 91440 w 541020"/>
              <a:gd name="connsiteY35" fmla="*/ 777669 h 922449"/>
              <a:gd name="connsiteX36" fmla="*/ 106680 w 541020"/>
              <a:gd name="connsiteY36" fmla="*/ 831009 h 922449"/>
              <a:gd name="connsiteX37" fmla="*/ 114300 w 541020"/>
              <a:gd name="connsiteY37" fmla="*/ 853869 h 922449"/>
              <a:gd name="connsiteX38" fmla="*/ 137160 w 541020"/>
              <a:gd name="connsiteY38" fmla="*/ 907209 h 922449"/>
              <a:gd name="connsiteX39" fmla="*/ 160020 w 541020"/>
              <a:gd name="connsiteY39" fmla="*/ 922449 h 922449"/>
              <a:gd name="connsiteX40" fmla="*/ 449580 w 541020"/>
              <a:gd name="connsiteY40" fmla="*/ 907209 h 922449"/>
              <a:gd name="connsiteX41" fmla="*/ 518160 w 541020"/>
              <a:gd name="connsiteY41" fmla="*/ 891969 h 922449"/>
              <a:gd name="connsiteX42" fmla="*/ 525780 w 541020"/>
              <a:gd name="connsiteY42" fmla="*/ 869109 h 922449"/>
              <a:gd name="connsiteX43" fmla="*/ 510540 w 541020"/>
              <a:gd name="connsiteY43" fmla="*/ 823389 h 922449"/>
              <a:gd name="connsiteX44" fmla="*/ 487680 w 541020"/>
              <a:gd name="connsiteY44" fmla="*/ 815769 h 922449"/>
              <a:gd name="connsiteX45" fmla="*/ 434340 w 541020"/>
              <a:gd name="connsiteY45" fmla="*/ 815769 h 922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541020" h="922449">
                <a:moveTo>
                  <a:pt x="541020" y="869109"/>
                </a:moveTo>
                <a:cubicBezTo>
                  <a:pt x="528320" y="853869"/>
                  <a:pt x="513924" y="839895"/>
                  <a:pt x="502920" y="823389"/>
                </a:cubicBezTo>
                <a:cubicBezTo>
                  <a:pt x="488769" y="802163"/>
                  <a:pt x="506127" y="793215"/>
                  <a:pt x="472440" y="785289"/>
                </a:cubicBezTo>
                <a:cubicBezTo>
                  <a:pt x="437474" y="777062"/>
                  <a:pt x="401320" y="775129"/>
                  <a:pt x="365760" y="770049"/>
                </a:cubicBezTo>
                <a:cubicBezTo>
                  <a:pt x="356249" y="741517"/>
                  <a:pt x="337696" y="696247"/>
                  <a:pt x="365760" y="670989"/>
                </a:cubicBezTo>
                <a:cubicBezTo>
                  <a:pt x="382856" y="655602"/>
                  <a:pt x="411480" y="676069"/>
                  <a:pt x="434340" y="678609"/>
                </a:cubicBezTo>
                <a:cubicBezTo>
                  <a:pt x="449580" y="676069"/>
                  <a:pt x="471200" y="683646"/>
                  <a:pt x="480060" y="670989"/>
                </a:cubicBezTo>
                <a:cubicBezTo>
                  <a:pt x="561295" y="554939"/>
                  <a:pt x="431371" y="630563"/>
                  <a:pt x="518160" y="587169"/>
                </a:cubicBezTo>
                <a:cubicBezTo>
                  <a:pt x="523240" y="579549"/>
                  <a:pt x="537944" y="572260"/>
                  <a:pt x="533400" y="564309"/>
                </a:cubicBezTo>
                <a:cubicBezTo>
                  <a:pt x="524313" y="548406"/>
                  <a:pt x="487680" y="533829"/>
                  <a:pt x="487680" y="533829"/>
                </a:cubicBezTo>
                <a:cubicBezTo>
                  <a:pt x="464820" y="499539"/>
                  <a:pt x="466090" y="488744"/>
                  <a:pt x="434340" y="472869"/>
                </a:cubicBezTo>
                <a:cubicBezTo>
                  <a:pt x="427156" y="469277"/>
                  <a:pt x="419100" y="467789"/>
                  <a:pt x="411480" y="465249"/>
                </a:cubicBezTo>
                <a:cubicBezTo>
                  <a:pt x="406400" y="457629"/>
                  <a:pt x="403391" y="448110"/>
                  <a:pt x="396240" y="442389"/>
                </a:cubicBezTo>
                <a:cubicBezTo>
                  <a:pt x="389968" y="437371"/>
                  <a:pt x="379060" y="440449"/>
                  <a:pt x="373380" y="434769"/>
                </a:cubicBezTo>
                <a:cubicBezTo>
                  <a:pt x="355256" y="416645"/>
                  <a:pt x="345065" y="380489"/>
                  <a:pt x="320040" y="366189"/>
                </a:cubicBezTo>
                <a:cubicBezTo>
                  <a:pt x="310947" y="360993"/>
                  <a:pt x="299720" y="361109"/>
                  <a:pt x="289560" y="358569"/>
                </a:cubicBezTo>
                <a:cubicBezTo>
                  <a:pt x="219757" y="253865"/>
                  <a:pt x="358561" y="470795"/>
                  <a:pt x="266700" y="91869"/>
                </a:cubicBezTo>
                <a:cubicBezTo>
                  <a:pt x="262469" y="74414"/>
                  <a:pt x="231140" y="86789"/>
                  <a:pt x="213360" y="84249"/>
                </a:cubicBezTo>
                <a:cubicBezTo>
                  <a:pt x="203200" y="79169"/>
                  <a:pt x="192743" y="74645"/>
                  <a:pt x="182880" y="69009"/>
                </a:cubicBezTo>
                <a:cubicBezTo>
                  <a:pt x="174929" y="64465"/>
                  <a:pt x="168595" y="56985"/>
                  <a:pt x="160020" y="53769"/>
                </a:cubicBezTo>
                <a:cubicBezTo>
                  <a:pt x="147893" y="49221"/>
                  <a:pt x="134563" y="48959"/>
                  <a:pt x="121920" y="46149"/>
                </a:cubicBezTo>
                <a:cubicBezTo>
                  <a:pt x="93216" y="39770"/>
                  <a:pt x="94037" y="39395"/>
                  <a:pt x="68580" y="30909"/>
                </a:cubicBezTo>
                <a:cubicBezTo>
                  <a:pt x="66040" y="23289"/>
                  <a:pt x="66640" y="13729"/>
                  <a:pt x="60960" y="8049"/>
                </a:cubicBezTo>
                <a:cubicBezTo>
                  <a:pt x="45720" y="-7191"/>
                  <a:pt x="30480" y="2969"/>
                  <a:pt x="15240" y="8049"/>
                </a:cubicBezTo>
                <a:cubicBezTo>
                  <a:pt x="12700" y="15669"/>
                  <a:pt x="7620" y="22877"/>
                  <a:pt x="7620" y="30909"/>
                </a:cubicBezTo>
                <a:cubicBezTo>
                  <a:pt x="7620" y="90257"/>
                  <a:pt x="12128" y="91708"/>
                  <a:pt x="30480" y="137589"/>
                </a:cubicBezTo>
                <a:cubicBezTo>
                  <a:pt x="10160" y="198549"/>
                  <a:pt x="30480" y="122349"/>
                  <a:pt x="30480" y="183309"/>
                </a:cubicBezTo>
                <a:cubicBezTo>
                  <a:pt x="30480" y="191341"/>
                  <a:pt x="25400" y="198549"/>
                  <a:pt x="22860" y="206169"/>
                </a:cubicBezTo>
                <a:cubicBezTo>
                  <a:pt x="20320" y="236649"/>
                  <a:pt x="16985" y="267073"/>
                  <a:pt x="15240" y="297609"/>
                </a:cubicBezTo>
                <a:cubicBezTo>
                  <a:pt x="1044" y="546041"/>
                  <a:pt x="16271" y="395008"/>
                  <a:pt x="0" y="541449"/>
                </a:cubicBezTo>
                <a:cubicBezTo>
                  <a:pt x="2540" y="571929"/>
                  <a:pt x="3826" y="602540"/>
                  <a:pt x="7620" y="632889"/>
                </a:cubicBezTo>
                <a:cubicBezTo>
                  <a:pt x="8919" y="643281"/>
                  <a:pt x="8698" y="655191"/>
                  <a:pt x="15240" y="663369"/>
                </a:cubicBezTo>
                <a:cubicBezTo>
                  <a:pt x="20258" y="669641"/>
                  <a:pt x="30480" y="668449"/>
                  <a:pt x="38100" y="670989"/>
                </a:cubicBezTo>
                <a:cubicBezTo>
                  <a:pt x="40640" y="678609"/>
                  <a:pt x="43513" y="686126"/>
                  <a:pt x="45720" y="693849"/>
                </a:cubicBezTo>
                <a:cubicBezTo>
                  <a:pt x="48597" y="703919"/>
                  <a:pt x="49215" y="714703"/>
                  <a:pt x="53340" y="724329"/>
                </a:cubicBezTo>
                <a:cubicBezTo>
                  <a:pt x="57054" y="732995"/>
                  <a:pt x="88838" y="774200"/>
                  <a:pt x="91440" y="777669"/>
                </a:cubicBezTo>
                <a:cubicBezTo>
                  <a:pt x="109710" y="832479"/>
                  <a:pt x="87544" y="764032"/>
                  <a:pt x="106680" y="831009"/>
                </a:cubicBezTo>
                <a:cubicBezTo>
                  <a:pt x="108887" y="838732"/>
                  <a:pt x="112093" y="846146"/>
                  <a:pt x="114300" y="853869"/>
                </a:cubicBezTo>
                <a:cubicBezTo>
                  <a:pt x="121295" y="878352"/>
                  <a:pt x="118599" y="888648"/>
                  <a:pt x="137160" y="907209"/>
                </a:cubicBezTo>
                <a:cubicBezTo>
                  <a:pt x="143636" y="913685"/>
                  <a:pt x="152400" y="917369"/>
                  <a:pt x="160020" y="922449"/>
                </a:cubicBezTo>
                <a:cubicBezTo>
                  <a:pt x="306813" y="901479"/>
                  <a:pt x="127580" y="925098"/>
                  <a:pt x="449580" y="907209"/>
                </a:cubicBezTo>
                <a:cubicBezTo>
                  <a:pt x="462018" y="906518"/>
                  <a:pt x="504170" y="895467"/>
                  <a:pt x="518160" y="891969"/>
                </a:cubicBezTo>
                <a:cubicBezTo>
                  <a:pt x="520700" y="884349"/>
                  <a:pt x="526667" y="877092"/>
                  <a:pt x="525780" y="869109"/>
                </a:cubicBezTo>
                <a:cubicBezTo>
                  <a:pt x="524006" y="853143"/>
                  <a:pt x="519877" y="836461"/>
                  <a:pt x="510540" y="823389"/>
                </a:cubicBezTo>
                <a:cubicBezTo>
                  <a:pt x="505871" y="816853"/>
                  <a:pt x="495672" y="816568"/>
                  <a:pt x="487680" y="815769"/>
                </a:cubicBezTo>
                <a:cubicBezTo>
                  <a:pt x="469988" y="814000"/>
                  <a:pt x="452120" y="815769"/>
                  <a:pt x="434340" y="815769"/>
                </a:cubicBezTo>
              </a:path>
            </a:pathLst>
          </a:custGeom>
          <a:solidFill>
            <a:srgbClr val="7030A0"/>
          </a:solidFill>
          <a:ln>
            <a:solidFill>
              <a:srgbClr val="7030A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21" name="Freeform 20"/>
          <p:cNvSpPr/>
          <p:nvPr/>
        </p:nvSpPr>
        <p:spPr>
          <a:xfrm>
            <a:off x="6350042" y="5194436"/>
            <a:ext cx="909720" cy="702469"/>
          </a:xfrm>
          <a:custGeom>
            <a:avLst/>
            <a:gdLst>
              <a:gd name="connsiteX0" fmla="*/ 278688 w 909720"/>
              <a:gd name="connsiteY0" fmla="*/ 328613 h 702469"/>
              <a:gd name="connsiteX1" fmla="*/ 290595 w 909720"/>
              <a:gd name="connsiteY1" fmla="*/ 319088 h 702469"/>
              <a:gd name="connsiteX2" fmla="*/ 292976 w 909720"/>
              <a:gd name="connsiteY2" fmla="*/ 311944 h 702469"/>
              <a:gd name="connsiteX3" fmla="*/ 300120 w 909720"/>
              <a:gd name="connsiteY3" fmla="*/ 304800 h 702469"/>
              <a:gd name="connsiteX4" fmla="*/ 304882 w 909720"/>
              <a:gd name="connsiteY4" fmla="*/ 290513 h 702469"/>
              <a:gd name="connsiteX5" fmla="*/ 309645 w 909720"/>
              <a:gd name="connsiteY5" fmla="*/ 273844 h 702469"/>
              <a:gd name="connsiteX6" fmla="*/ 314407 w 909720"/>
              <a:gd name="connsiteY6" fmla="*/ 264319 h 702469"/>
              <a:gd name="connsiteX7" fmla="*/ 319170 w 909720"/>
              <a:gd name="connsiteY7" fmla="*/ 245269 h 702469"/>
              <a:gd name="connsiteX8" fmla="*/ 319170 w 909720"/>
              <a:gd name="connsiteY8" fmla="*/ 202407 h 702469"/>
              <a:gd name="connsiteX9" fmla="*/ 304882 w 909720"/>
              <a:gd name="connsiteY9" fmla="*/ 192882 h 702469"/>
              <a:gd name="connsiteX10" fmla="*/ 295357 w 909720"/>
              <a:gd name="connsiteY10" fmla="*/ 188119 h 702469"/>
              <a:gd name="connsiteX11" fmla="*/ 278688 w 909720"/>
              <a:gd name="connsiteY11" fmla="*/ 183357 h 702469"/>
              <a:gd name="connsiteX12" fmla="*/ 262020 w 909720"/>
              <a:gd name="connsiteY12" fmla="*/ 178594 h 702469"/>
              <a:gd name="connsiteX13" fmla="*/ 254876 w 909720"/>
              <a:gd name="connsiteY13" fmla="*/ 176213 h 702469"/>
              <a:gd name="connsiteX14" fmla="*/ 231063 w 909720"/>
              <a:gd name="connsiteY14" fmla="*/ 173832 h 702469"/>
              <a:gd name="connsiteX15" fmla="*/ 223920 w 909720"/>
              <a:gd name="connsiteY15" fmla="*/ 171450 h 702469"/>
              <a:gd name="connsiteX16" fmla="*/ 147720 w 909720"/>
              <a:gd name="connsiteY16" fmla="*/ 166688 h 702469"/>
              <a:gd name="connsiteX17" fmla="*/ 140576 w 909720"/>
              <a:gd name="connsiteY17" fmla="*/ 159544 h 702469"/>
              <a:gd name="connsiteX18" fmla="*/ 135813 w 909720"/>
              <a:gd name="connsiteY18" fmla="*/ 145257 h 702469"/>
              <a:gd name="connsiteX19" fmla="*/ 138195 w 909720"/>
              <a:gd name="connsiteY19" fmla="*/ 111919 h 702469"/>
              <a:gd name="connsiteX20" fmla="*/ 140576 w 909720"/>
              <a:gd name="connsiteY20" fmla="*/ 104775 h 702469"/>
              <a:gd name="connsiteX21" fmla="*/ 145338 w 909720"/>
              <a:gd name="connsiteY21" fmla="*/ 45244 h 702469"/>
              <a:gd name="connsiteX22" fmla="*/ 147720 w 909720"/>
              <a:gd name="connsiteY22" fmla="*/ 38100 h 702469"/>
              <a:gd name="connsiteX23" fmla="*/ 150101 w 909720"/>
              <a:gd name="connsiteY23" fmla="*/ 28575 h 702469"/>
              <a:gd name="connsiteX24" fmla="*/ 171532 w 909720"/>
              <a:gd name="connsiteY24" fmla="*/ 16669 h 702469"/>
              <a:gd name="connsiteX25" fmla="*/ 178676 w 909720"/>
              <a:gd name="connsiteY25" fmla="*/ 9525 h 702469"/>
              <a:gd name="connsiteX26" fmla="*/ 185820 w 909720"/>
              <a:gd name="connsiteY26" fmla="*/ 7144 h 702469"/>
              <a:gd name="connsiteX27" fmla="*/ 202488 w 909720"/>
              <a:gd name="connsiteY27" fmla="*/ 0 h 702469"/>
              <a:gd name="connsiteX28" fmla="*/ 214395 w 909720"/>
              <a:gd name="connsiteY28" fmla="*/ 2382 h 702469"/>
              <a:gd name="connsiteX29" fmla="*/ 228682 w 909720"/>
              <a:gd name="connsiteY29" fmla="*/ 16669 h 702469"/>
              <a:gd name="connsiteX30" fmla="*/ 235826 w 909720"/>
              <a:gd name="connsiteY30" fmla="*/ 23813 h 702469"/>
              <a:gd name="connsiteX31" fmla="*/ 240588 w 909720"/>
              <a:gd name="connsiteY31" fmla="*/ 30957 h 702469"/>
              <a:gd name="connsiteX32" fmla="*/ 247732 w 909720"/>
              <a:gd name="connsiteY32" fmla="*/ 33338 h 702469"/>
              <a:gd name="connsiteX33" fmla="*/ 269163 w 909720"/>
              <a:gd name="connsiteY33" fmla="*/ 52388 h 702469"/>
              <a:gd name="connsiteX34" fmla="*/ 278688 w 909720"/>
              <a:gd name="connsiteY34" fmla="*/ 57150 h 702469"/>
              <a:gd name="connsiteX35" fmla="*/ 290595 w 909720"/>
              <a:gd name="connsiteY35" fmla="*/ 66675 h 702469"/>
              <a:gd name="connsiteX36" fmla="*/ 304882 w 909720"/>
              <a:gd name="connsiteY36" fmla="*/ 76200 h 702469"/>
              <a:gd name="connsiteX37" fmla="*/ 307263 w 909720"/>
              <a:gd name="connsiteY37" fmla="*/ 83344 h 702469"/>
              <a:gd name="connsiteX38" fmla="*/ 314407 w 909720"/>
              <a:gd name="connsiteY38" fmla="*/ 85725 h 702469"/>
              <a:gd name="connsiteX39" fmla="*/ 328695 w 909720"/>
              <a:gd name="connsiteY39" fmla="*/ 92869 h 702469"/>
              <a:gd name="connsiteX40" fmla="*/ 333457 w 909720"/>
              <a:gd name="connsiteY40" fmla="*/ 100013 h 702469"/>
              <a:gd name="connsiteX41" fmla="*/ 347745 w 909720"/>
              <a:gd name="connsiteY41" fmla="*/ 107157 h 702469"/>
              <a:gd name="connsiteX42" fmla="*/ 354888 w 909720"/>
              <a:gd name="connsiteY42" fmla="*/ 114300 h 702469"/>
              <a:gd name="connsiteX43" fmla="*/ 362032 w 909720"/>
              <a:gd name="connsiteY43" fmla="*/ 116682 h 702469"/>
              <a:gd name="connsiteX44" fmla="*/ 366795 w 909720"/>
              <a:gd name="connsiteY44" fmla="*/ 123825 h 702469"/>
              <a:gd name="connsiteX45" fmla="*/ 381082 w 909720"/>
              <a:gd name="connsiteY45" fmla="*/ 130969 h 702469"/>
              <a:gd name="connsiteX46" fmla="*/ 388226 w 909720"/>
              <a:gd name="connsiteY46" fmla="*/ 135732 h 702469"/>
              <a:gd name="connsiteX47" fmla="*/ 397751 w 909720"/>
              <a:gd name="connsiteY47" fmla="*/ 138113 h 702469"/>
              <a:gd name="connsiteX48" fmla="*/ 404895 w 909720"/>
              <a:gd name="connsiteY48" fmla="*/ 140494 h 702469"/>
              <a:gd name="connsiteX49" fmla="*/ 414420 w 909720"/>
              <a:gd name="connsiteY49" fmla="*/ 145257 h 702469"/>
              <a:gd name="connsiteX50" fmla="*/ 438232 w 909720"/>
              <a:gd name="connsiteY50" fmla="*/ 152400 h 702469"/>
              <a:gd name="connsiteX51" fmla="*/ 462045 w 909720"/>
              <a:gd name="connsiteY51" fmla="*/ 161925 h 702469"/>
              <a:gd name="connsiteX52" fmla="*/ 478713 w 909720"/>
              <a:gd name="connsiteY52" fmla="*/ 173832 h 702469"/>
              <a:gd name="connsiteX53" fmla="*/ 490620 w 909720"/>
              <a:gd name="connsiteY53" fmla="*/ 185738 h 702469"/>
              <a:gd name="connsiteX54" fmla="*/ 521576 w 909720"/>
              <a:gd name="connsiteY54" fmla="*/ 190500 h 702469"/>
              <a:gd name="connsiteX55" fmla="*/ 550151 w 909720"/>
              <a:gd name="connsiteY55" fmla="*/ 197644 h 702469"/>
              <a:gd name="connsiteX56" fmla="*/ 588251 w 909720"/>
              <a:gd name="connsiteY56" fmla="*/ 202407 h 702469"/>
              <a:gd name="connsiteX57" fmla="*/ 600157 w 909720"/>
              <a:gd name="connsiteY57" fmla="*/ 200025 h 702469"/>
              <a:gd name="connsiteX58" fmla="*/ 604920 w 909720"/>
              <a:gd name="connsiteY58" fmla="*/ 192882 h 702469"/>
              <a:gd name="connsiteX59" fmla="*/ 614445 w 909720"/>
              <a:gd name="connsiteY59" fmla="*/ 185738 h 702469"/>
              <a:gd name="connsiteX60" fmla="*/ 621588 w 909720"/>
              <a:gd name="connsiteY60" fmla="*/ 176213 h 702469"/>
              <a:gd name="connsiteX61" fmla="*/ 626351 w 909720"/>
              <a:gd name="connsiteY61" fmla="*/ 169069 h 702469"/>
              <a:gd name="connsiteX62" fmla="*/ 643020 w 909720"/>
              <a:gd name="connsiteY62" fmla="*/ 166688 h 702469"/>
              <a:gd name="connsiteX63" fmla="*/ 681120 w 909720"/>
              <a:gd name="connsiteY63" fmla="*/ 173832 h 702469"/>
              <a:gd name="connsiteX64" fmla="*/ 683501 w 909720"/>
              <a:gd name="connsiteY64" fmla="*/ 180975 h 702469"/>
              <a:gd name="connsiteX65" fmla="*/ 690645 w 909720"/>
              <a:gd name="connsiteY65" fmla="*/ 188119 h 702469"/>
              <a:gd name="connsiteX66" fmla="*/ 693026 w 909720"/>
              <a:gd name="connsiteY66" fmla="*/ 197644 h 702469"/>
              <a:gd name="connsiteX67" fmla="*/ 697788 w 909720"/>
              <a:gd name="connsiteY67" fmla="*/ 204788 h 702469"/>
              <a:gd name="connsiteX68" fmla="*/ 702551 w 909720"/>
              <a:gd name="connsiteY68" fmla="*/ 214313 h 702469"/>
              <a:gd name="connsiteX69" fmla="*/ 704932 w 909720"/>
              <a:gd name="connsiteY69" fmla="*/ 221457 h 702469"/>
              <a:gd name="connsiteX70" fmla="*/ 707313 w 909720"/>
              <a:gd name="connsiteY70" fmla="*/ 230982 h 702469"/>
              <a:gd name="connsiteX71" fmla="*/ 714457 w 909720"/>
              <a:gd name="connsiteY71" fmla="*/ 233363 h 702469"/>
              <a:gd name="connsiteX72" fmla="*/ 719220 w 909720"/>
              <a:gd name="connsiteY72" fmla="*/ 240507 h 702469"/>
              <a:gd name="connsiteX73" fmla="*/ 726363 w 909720"/>
              <a:gd name="connsiteY73" fmla="*/ 242888 h 702469"/>
              <a:gd name="connsiteX74" fmla="*/ 740651 w 909720"/>
              <a:gd name="connsiteY74" fmla="*/ 252413 h 702469"/>
              <a:gd name="connsiteX75" fmla="*/ 740651 w 909720"/>
              <a:gd name="connsiteY75" fmla="*/ 252413 h 702469"/>
              <a:gd name="connsiteX76" fmla="*/ 754938 w 909720"/>
              <a:gd name="connsiteY76" fmla="*/ 264319 h 702469"/>
              <a:gd name="connsiteX77" fmla="*/ 764463 w 909720"/>
              <a:gd name="connsiteY77" fmla="*/ 278607 h 702469"/>
              <a:gd name="connsiteX78" fmla="*/ 771607 w 909720"/>
              <a:gd name="connsiteY78" fmla="*/ 285750 h 702469"/>
              <a:gd name="connsiteX79" fmla="*/ 773988 w 909720"/>
              <a:gd name="connsiteY79" fmla="*/ 295275 h 702469"/>
              <a:gd name="connsiteX80" fmla="*/ 781132 w 909720"/>
              <a:gd name="connsiteY80" fmla="*/ 297657 h 702469"/>
              <a:gd name="connsiteX81" fmla="*/ 790657 w 909720"/>
              <a:gd name="connsiteY81" fmla="*/ 319088 h 702469"/>
              <a:gd name="connsiteX82" fmla="*/ 797801 w 909720"/>
              <a:gd name="connsiteY82" fmla="*/ 321469 h 702469"/>
              <a:gd name="connsiteX83" fmla="*/ 814470 w 909720"/>
              <a:gd name="connsiteY83" fmla="*/ 330994 h 702469"/>
              <a:gd name="connsiteX84" fmla="*/ 821613 w 909720"/>
              <a:gd name="connsiteY84" fmla="*/ 335757 h 702469"/>
              <a:gd name="connsiteX85" fmla="*/ 828757 w 909720"/>
              <a:gd name="connsiteY85" fmla="*/ 338138 h 702469"/>
              <a:gd name="connsiteX86" fmla="*/ 833520 w 909720"/>
              <a:gd name="connsiteY86" fmla="*/ 345282 h 702469"/>
              <a:gd name="connsiteX87" fmla="*/ 854951 w 909720"/>
              <a:gd name="connsiteY87" fmla="*/ 357188 h 702469"/>
              <a:gd name="connsiteX88" fmla="*/ 869238 w 909720"/>
              <a:gd name="connsiteY88" fmla="*/ 371475 h 702469"/>
              <a:gd name="connsiteX89" fmla="*/ 874001 w 909720"/>
              <a:gd name="connsiteY89" fmla="*/ 378619 h 702469"/>
              <a:gd name="connsiteX90" fmla="*/ 895432 w 909720"/>
              <a:gd name="connsiteY90" fmla="*/ 390525 h 702469"/>
              <a:gd name="connsiteX91" fmla="*/ 904957 w 909720"/>
              <a:gd name="connsiteY91" fmla="*/ 404813 h 702469"/>
              <a:gd name="connsiteX92" fmla="*/ 909720 w 909720"/>
              <a:gd name="connsiteY92" fmla="*/ 421482 h 702469"/>
              <a:gd name="connsiteX93" fmla="*/ 904957 w 909720"/>
              <a:gd name="connsiteY93" fmla="*/ 442913 h 702469"/>
              <a:gd name="connsiteX94" fmla="*/ 900195 w 909720"/>
              <a:gd name="connsiteY94" fmla="*/ 450057 h 702469"/>
              <a:gd name="connsiteX95" fmla="*/ 888288 w 909720"/>
              <a:gd name="connsiteY95" fmla="*/ 452438 h 702469"/>
              <a:gd name="connsiteX96" fmla="*/ 881145 w 909720"/>
              <a:gd name="connsiteY96" fmla="*/ 454819 h 702469"/>
              <a:gd name="connsiteX97" fmla="*/ 864476 w 909720"/>
              <a:gd name="connsiteY97" fmla="*/ 459582 h 702469"/>
              <a:gd name="connsiteX98" fmla="*/ 850188 w 909720"/>
              <a:gd name="connsiteY98" fmla="*/ 469107 h 702469"/>
              <a:gd name="connsiteX99" fmla="*/ 843045 w 909720"/>
              <a:gd name="connsiteY99" fmla="*/ 473869 h 702469"/>
              <a:gd name="connsiteX100" fmla="*/ 835901 w 909720"/>
              <a:gd name="connsiteY100" fmla="*/ 481013 h 702469"/>
              <a:gd name="connsiteX101" fmla="*/ 826376 w 909720"/>
              <a:gd name="connsiteY101" fmla="*/ 483394 h 702469"/>
              <a:gd name="connsiteX102" fmla="*/ 819232 w 909720"/>
              <a:gd name="connsiteY102" fmla="*/ 485775 h 702469"/>
              <a:gd name="connsiteX103" fmla="*/ 802563 w 909720"/>
              <a:gd name="connsiteY103" fmla="*/ 492919 h 702469"/>
              <a:gd name="connsiteX104" fmla="*/ 800182 w 909720"/>
              <a:gd name="connsiteY104" fmla="*/ 500063 h 702469"/>
              <a:gd name="connsiteX105" fmla="*/ 793038 w 909720"/>
              <a:gd name="connsiteY105" fmla="*/ 502444 h 702469"/>
              <a:gd name="connsiteX106" fmla="*/ 788276 w 909720"/>
              <a:gd name="connsiteY106" fmla="*/ 516732 h 702469"/>
              <a:gd name="connsiteX107" fmla="*/ 783513 w 909720"/>
              <a:gd name="connsiteY107" fmla="*/ 523875 h 702469"/>
              <a:gd name="connsiteX108" fmla="*/ 773988 w 909720"/>
              <a:gd name="connsiteY108" fmla="*/ 535782 h 702469"/>
              <a:gd name="connsiteX109" fmla="*/ 771607 w 909720"/>
              <a:gd name="connsiteY109" fmla="*/ 542925 h 702469"/>
              <a:gd name="connsiteX110" fmla="*/ 764463 w 909720"/>
              <a:gd name="connsiteY110" fmla="*/ 550069 h 702469"/>
              <a:gd name="connsiteX111" fmla="*/ 754938 w 909720"/>
              <a:gd name="connsiteY111" fmla="*/ 564357 h 702469"/>
              <a:gd name="connsiteX112" fmla="*/ 750176 w 909720"/>
              <a:gd name="connsiteY112" fmla="*/ 571500 h 702469"/>
              <a:gd name="connsiteX113" fmla="*/ 735888 w 909720"/>
              <a:gd name="connsiteY113" fmla="*/ 583407 h 702469"/>
              <a:gd name="connsiteX114" fmla="*/ 723982 w 909720"/>
              <a:gd name="connsiteY114" fmla="*/ 592932 h 702469"/>
              <a:gd name="connsiteX115" fmla="*/ 716838 w 909720"/>
              <a:gd name="connsiteY115" fmla="*/ 597694 h 702469"/>
              <a:gd name="connsiteX116" fmla="*/ 683501 w 909720"/>
              <a:gd name="connsiteY116" fmla="*/ 600075 h 702469"/>
              <a:gd name="connsiteX117" fmla="*/ 643020 w 909720"/>
              <a:gd name="connsiteY117" fmla="*/ 604838 h 702469"/>
              <a:gd name="connsiteX118" fmla="*/ 621588 w 909720"/>
              <a:gd name="connsiteY118" fmla="*/ 607219 h 702469"/>
              <a:gd name="connsiteX119" fmla="*/ 602538 w 909720"/>
              <a:gd name="connsiteY119" fmla="*/ 609600 h 702469"/>
              <a:gd name="connsiteX120" fmla="*/ 581107 w 909720"/>
              <a:gd name="connsiteY120" fmla="*/ 619125 h 702469"/>
              <a:gd name="connsiteX121" fmla="*/ 578726 w 909720"/>
              <a:gd name="connsiteY121" fmla="*/ 626269 h 702469"/>
              <a:gd name="connsiteX122" fmla="*/ 569201 w 909720"/>
              <a:gd name="connsiteY122" fmla="*/ 640557 h 702469"/>
              <a:gd name="connsiteX123" fmla="*/ 564438 w 909720"/>
              <a:gd name="connsiteY123" fmla="*/ 647700 h 702469"/>
              <a:gd name="connsiteX124" fmla="*/ 557295 w 909720"/>
              <a:gd name="connsiteY124" fmla="*/ 652463 h 702469"/>
              <a:gd name="connsiteX125" fmla="*/ 547770 w 909720"/>
              <a:gd name="connsiteY125" fmla="*/ 666750 h 702469"/>
              <a:gd name="connsiteX126" fmla="*/ 533482 w 909720"/>
              <a:gd name="connsiteY126" fmla="*/ 676275 h 702469"/>
              <a:gd name="connsiteX127" fmla="*/ 528720 w 909720"/>
              <a:gd name="connsiteY127" fmla="*/ 683419 h 702469"/>
              <a:gd name="connsiteX128" fmla="*/ 521576 w 909720"/>
              <a:gd name="connsiteY128" fmla="*/ 688182 h 702469"/>
              <a:gd name="connsiteX129" fmla="*/ 519195 w 909720"/>
              <a:gd name="connsiteY129" fmla="*/ 695325 h 702469"/>
              <a:gd name="connsiteX130" fmla="*/ 504907 w 909720"/>
              <a:gd name="connsiteY130" fmla="*/ 702469 h 702469"/>
              <a:gd name="connsiteX131" fmla="*/ 497763 w 909720"/>
              <a:gd name="connsiteY131" fmla="*/ 697707 h 702469"/>
              <a:gd name="connsiteX132" fmla="*/ 485857 w 909720"/>
              <a:gd name="connsiteY132" fmla="*/ 692944 h 702469"/>
              <a:gd name="connsiteX133" fmla="*/ 469188 w 909720"/>
              <a:gd name="connsiteY133" fmla="*/ 676275 h 702469"/>
              <a:gd name="connsiteX134" fmla="*/ 457282 w 909720"/>
              <a:gd name="connsiteY134" fmla="*/ 659607 h 702469"/>
              <a:gd name="connsiteX135" fmla="*/ 450138 w 909720"/>
              <a:gd name="connsiteY135" fmla="*/ 654844 h 702469"/>
              <a:gd name="connsiteX136" fmla="*/ 431088 w 909720"/>
              <a:gd name="connsiteY136" fmla="*/ 650082 h 702469"/>
              <a:gd name="connsiteX137" fmla="*/ 421563 w 909720"/>
              <a:gd name="connsiteY137" fmla="*/ 645319 h 702469"/>
              <a:gd name="connsiteX138" fmla="*/ 414420 w 909720"/>
              <a:gd name="connsiteY138" fmla="*/ 642938 h 702469"/>
              <a:gd name="connsiteX139" fmla="*/ 407276 w 909720"/>
              <a:gd name="connsiteY139" fmla="*/ 638175 h 702469"/>
              <a:gd name="connsiteX140" fmla="*/ 397751 w 909720"/>
              <a:gd name="connsiteY140" fmla="*/ 621507 h 702469"/>
              <a:gd name="connsiteX141" fmla="*/ 390607 w 909720"/>
              <a:gd name="connsiteY141" fmla="*/ 619125 h 702469"/>
              <a:gd name="connsiteX142" fmla="*/ 388226 w 909720"/>
              <a:gd name="connsiteY142" fmla="*/ 609600 h 702469"/>
              <a:gd name="connsiteX143" fmla="*/ 383463 w 909720"/>
              <a:gd name="connsiteY143" fmla="*/ 592932 h 702469"/>
              <a:gd name="connsiteX144" fmla="*/ 381082 w 909720"/>
              <a:gd name="connsiteY144" fmla="*/ 576263 h 702469"/>
              <a:gd name="connsiteX145" fmla="*/ 381082 w 909720"/>
              <a:gd name="connsiteY145" fmla="*/ 516732 h 702469"/>
              <a:gd name="connsiteX146" fmla="*/ 376320 w 909720"/>
              <a:gd name="connsiteY146" fmla="*/ 507207 h 702469"/>
              <a:gd name="connsiteX147" fmla="*/ 364413 w 909720"/>
              <a:gd name="connsiteY147" fmla="*/ 488157 h 702469"/>
              <a:gd name="connsiteX148" fmla="*/ 359651 w 909720"/>
              <a:gd name="connsiteY148" fmla="*/ 478632 h 702469"/>
              <a:gd name="connsiteX149" fmla="*/ 347745 w 909720"/>
              <a:gd name="connsiteY149" fmla="*/ 466725 h 702469"/>
              <a:gd name="connsiteX150" fmla="*/ 345363 w 909720"/>
              <a:gd name="connsiteY150" fmla="*/ 459582 h 702469"/>
              <a:gd name="connsiteX151" fmla="*/ 340601 w 909720"/>
              <a:gd name="connsiteY151" fmla="*/ 452438 h 702469"/>
              <a:gd name="connsiteX152" fmla="*/ 338220 w 909720"/>
              <a:gd name="connsiteY152" fmla="*/ 445294 h 702469"/>
              <a:gd name="connsiteX153" fmla="*/ 323932 w 909720"/>
              <a:gd name="connsiteY153" fmla="*/ 438150 h 702469"/>
              <a:gd name="connsiteX154" fmla="*/ 316788 w 909720"/>
              <a:gd name="connsiteY154" fmla="*/ 433388 h 702469"/>
              <a:gd name="connsiteX155" fmla="*/ 312026 w 909720"/>
              <a:gd name="connsiteY155" fmla="*/ 426244 h 702469"/>
              <a:gd name="connsiteX156" fmla="*/ 304882 w 909720"/>
              <a:gd name="connsiteY156" fmla="*/ 423863 h 702469"/>
              <a:gd name="connsiteX157" fmla="*/ 290595 w 909720"/>
              <a:gd name="connsiteY157" fmla="*/ 416719 h 702469"/>
              <a:gd name="connsiteX158" fmla="*/ 240588 w 909720"/>
              <a:gd name="connsiteY158" fmla="*/ 419100 h 702469"/>
              <a:gd name="connsiteX159" fmla="*/ 233445 w 909720"/>
              <a:gd name="connsiteY159" fmla="*/ 421482 h 702469"/>
              <a:gd name="connsiteX160" fmla="*/ 216776 w 909720"/>
              <a:gd name="connsiteY160" fmla="*/ 423863 h 702469"/>
              <a:gd name="connsiteX161" fmla="*/ 176295 w 909720"/>
              <a:gd name="connsiteY161" fmla="*/ 426244 h 702469"/>
              <a:gd name="connsiteX162" fmla="*/ 135813 w 909720"/>
              <a:gd name="connsiteY162" fmla="*/ 421482 h 702469"/>
              <a:gd name="connsiteX163" fmla="*/ 126288 w 909720"/>
              <a:gd name="connsiteY163" fmla="*/ 416719 h 702469"/>
              <a:gd name="connsiteX164" fmla="*/ 121526 w 909720"/>
              <a:gd name="connsiteY164" fmla="*/ 409575 h 702469"/>
              <a:gd name="connsiteX165" fmla="*/ 104857 w 909720"/>
              <a:gd name="connsiteY165" fmla="*/ 402432 h 702469"/>
              <a:gd name="connsiteX166" fmla="*/ 83426 w 909720"/>
              <a:gd name="connsiteY166" fmla="*/ 397669 h 702469"/>
              <a:gd name="connsiteX167" fmla="*/ 73901 w 909720"/>
              <a:gd name="connsiteY167" fmla="*/ 392907 h 702469"/>
              <a:gd name="connsiteX168" fmla="*/ 57232 w 909720"/>
              <a:gd name="connsiteY168" fmla="*/ 388144 h 702469"/>
              <a:gd name="connsiteX169" fmla="*/ 40563 w 909720"/>
              <a:gd name="connsiteY169" fmla="*/ 376238 h 702469"/>
              <a:gd name="connsiteX170" fmla="*/ 35801 w 909720"/>
              <a:gd name="connsiteY170" fmla="*/ 369094 h 702469"/>
              <a:gd name="connsiteX171" fmla="*/ 28657 w 909720"/>
              <a:gd name="connsiteY171" fmla="*/ 364332 h 702469"/>
              <a:gd name="connsiteX172" fmla="*/ 14370 w 909720"/>
              <a:gd name="connsiteY172" fmla="*/ 354807 h 702469"/>
              <a:gd name="connsiteX173" fmla="*/ 82 w 909720"/>
              <a:gd name="connsiteY173" fmla="*/ 345282 h 702469"/>
              <a:gd name="connsiteX174" fmla="*/ 2463 w 909720"/>
              <a:gd name="connsiteY174" fmla="*/ 333375 h 702469"/>
              <a:gd name="connsiteX175" fmla="*/ 9607 w 909720"/>
              <a:gd name="connsiteY175" fmla="*/ 316707 h 702469"/>
              <a:gd name="connsiteX176" fmla="*/ 16751 w 909720"/>
              <a:gd name="connsiteY176" fmla="*/ 311944 h 702469"/>
              <a:gd name="connsiteX177" fmla="*/ 28657 w 909720"/>
              <a:gd name="connsiteY177" fmla="*/ 302419 h 702469"/>
              <a:gd name="connsiteX178" fmla="*/ 33420 w 909720"/>
              <a:gd name="connsiteY178" fmla="*/ 295275 h 702469"/>
              <a:gd name="connsiteX179" fmla="*/ 42945 w 909720"/>
              <a:gd name="connsiteY179" fmla="*/ 290513 h 702469"/>
              <a:gd name="connsiteX180" fmla="*/ 50088 w 909720"/>
              <a:gd name="connsiteY180" fmla="*/ 283369 h 702469"/>
              <a:gd name="connsiteX181" fmla="*/ 54851 w 909720"/>
              <a:gd name="connsiteY181" fmla="*/ 276225 h 702469"/>
              <a:gd name="connsiteX182" fmla="*/ 66757 w 909720"/>
              <a:gd name="connsiteY182" fmla="*/ 273844 h 702469"/>
              <a:gd name="connsiteX183" fmla="*/ 76282 w 909720"/>
              <a:gd name="connsiteY183" fmla="*/ 271463 h 702469"/>
              <a:gd name="connsiteX184" fmla="*/ 100095 w 909720"/>
              <a:gd name="connsiteY184" fmla="*/ 273844 h 702469"/>
              <a:gd name="connsiteX185" fmla="*/ 119145 w 909720"/>
              <a:gd name="connsiteY185" fmla="*/ 288132 h 702469"/>
              <a:gd name="connsiteX186" fmla="*/ 133432 w 909720"/>
              <a:gd name="connsiteY186" fmla="*/ 300038 h 702469"/>
              <a:gd name="connsiteX187" fmla="*/ 142957 w 909720"/>
              <a:gd name="connsiteY187" fmla="*/ 307182 h 702469"/>
              <a:gd name="connsiteX188" fmla="*/ 150101 w 909720"/>
              <a:gd name="connsiteY188" fmla="*/ 314325 h 702469"/>
              <a:gd name="connsiteX189" fmla="*/ 159626 w 909720"/>
              <a:gd name="connsiteY189" fmla="*/ 316707 h 702469"/>
              <a:gd name="connsiteX190" fmla="*/ 176295 w 909720"/>
              <a:gd name="connsiteY190" fmla="*/ 333375 h 702469"/>
              <a:gd name="connsiteX191" fmla="*/ 192963 w 909720"/>
              <a:gd name="connsiteY191" fmla="*/ 347663 h 702469"/>
              <a:gd name="connsiteX192" fmla="*/ 212013 w 909720"/>
              <a:gd name="connsiteY192" fmla="*/ 352425 h 702469"/>
              <a:gd name="connsiteX193" fmla="*/ 264401 w 909720"/>
              <a:gd name="connsiteY193" fmla="*/ 350044 h 702469"/>
              <a:gd name="connsiteX194" fmla="*/ 271545 w 909720"/>
              <a:gd name="connsiteY194" fmla="*/ 345282 h 702469"/>
              <a:gd name="connsiteX195" fmla="*/ 285832 w 909720"/>
              <a:gd name="connsiteY195" fmla="*/ 340519 h 702469"/>
              <a:gd name="connsiteX196" fmla="*/ 292976 w 909720"/>
              <a:gd name="connsiteY196" fmla="*/ 338138 h 702469"/>
              <a:gd name="connsiteX197" fmla="*/ 300120 w 909720"/>
              <a:gd name="connsiteY197" fmla="*/ 333375 h 702469"/>
              <a:gd name="connsiteX198" fmla="*/ 300120 w 909720"/>
              <a:gd name="connsiteY198" fmla="*/ 316707 h 702469"/>
              <a:gd name="connsiteX199" fmla="*/ 290595 w 909720"/>
              <a:gd name="connsiteY199" fmla="*/ 323850 h 702469"/>
              <a:gd name="connsiteX200" fmla="*/ 285832 w 909720"/>
              <a:gd name="connsiteY200" fmla="*/ 330994 h 702469"/>
              <a:gd name="connsiteX201" fmla="*/ 271545 w 909720"/>
              <a:gd name="connsiteY201" fmla="*/ 338138 h 702469"/>
              <a:gd name="connsiteX202" fmla="*/ 278688 w 909720"/>
              <a:gd name="connsiteY202" fmla="*/ 328613 h 702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</a:cxnLst>
            <a:rect l="l" t="t" r="r" b="b"/>
            <a:pathLst>
              <a:path w="909720" h="702469">
                <a:moveTo>
                  <a:pt x="278688" y="328613"/>
                </a:moveTo>
                <a:cubicBezTo>
                  <a:pt x="281863" y="325438"/>
                  <a:pt x="287287" y="322947"/>
                  <a:pt x="290595" y="319088"/>
                </a:cubicBezTo>
                <a:cubicBezTo>
                  <a:pt x="292229" y="317182"/>
                  <a:pt x="291584" y="314033"/>
                  <a:pt x="292976" y="311944"/>
                </a:cubicBezTo>
                <a:cubicBezTo>
                  <a:pt x="294844" y="309142"/>
                  <a:pt x="297739" y="307181"/>
                  <a:pt x="300120" y="304800"/>
                </a:cubicBezTo>
                <a:cubicBezTo>
                  <a:pt x="301707" y="300038"/>
                  <a:pt x="303665" y="295383"/>
                  <a:pt x="304882" y="290513"/>
                </a:cubicBezTo>
                <a:cubicBezTo>
                  <a:pt x="306092" y="285671"/>
                  <a:pt x="307593" y="278633"/>
                  <a:pt x="309645" y="273844"/>
                </a:cubicBezTo>
                <a:cubicBezTo>
                  <a:pt x="311043" y="270581"/>
                  <a:pt x="313284" y="267687"/>
                  <a:pt x="314407" y="264319"/>
                </a:cubicBezTo>
                <a:cubicBezTo>
                  <a:pt x="316477" y="258109"/>
                  <a:pt x="319170" y="245269"/>
                  <a:pt x="319170" y="245269"/>
                </a:cubicBezTo>
                <a:cubicBezTo>
                  <a:pt x="321088" y="229926"/>
                  <a:pt x="323998" y="218099"/>
                  <a:pt x="319170" y="202407"/>
                </a:cubicBezTo>
                <a:cubicBezTo>
                  <a:pt x="316895" y="195014"/>
                  <a:pt x="310269" y="195191"/>
                  <a:pt x="304882" y="192882"/>
                </a:cubicBezTo>
                <a:cubicBezTo>
                  <a:pt x="301619" y="191484"/>
                  <a:pt x="298620" y="189517"/>
                  <a:pt x="295357" y="188119"/>
                </a:cubicBezTo>
                <a:cubicBezTo>
                  <a:pt x="290035" y="185838"/>
                  <a:pt x="284225" y="184867"/>
                  <a:pt x="278688" y="183357"/>
                </a:cubicBezTo>
                <a:cubicBezTo>
                  <a:pt x="273113" y="181837"/>
                  <a:pt x="267555" y="180254"/>
                  <a:pt x="262020" y="178594"/>
                </a:cubicBezTo>
                <a:cubicBezTo>
                  <a:pt x="259616" y="177873"/>
                  <a:pt x="257357" y="176595"/>
                  <a:pt x="254876" y="176213"/>
                </a:cubicBezTo>
                <a:cubicBezTo>
                  <a:pt x="246991" y="175000"/>
                  <a:pt x="239001" y="174626"/>
                  <a:pt x="231063" y="173832"/>
                </a:cubicBezTo>
                <a:cubicBezTo>
                  <a:pt x="228682" y="173038"/>
                  <a:pt x="226425" y="171607"/>
                  <a:pt x="223920" y="171450"/>
                </a:cubicBezTo>
                <a:cubicBezTo>
                  <a:pt x="144948" y="166514"/>
                  <a:pt x="177521" y="176622"/>
                  <a:pt x="147720" y="166688"/>
                </a:cubicBezTo>
                <a:cubicBezTo>
                  <a:pt x="145339" y="164307"/>
                  <a:pt x="142212" y="162488"/>
                  <a:pt x="140576" y="159544"/>
                </a:cubicBezTo>
                <a:cubicBezTo>
                  <a:pt x="138138" y="155156"/>
                  <a:pt x="135813" y="145257"/>
                  <a:pt x="135813" y="145257"/>
                </a:cubicBezTo>
                <a:cubicBezTo>
                  <a:pt x="136607" y="134144"/>
                  <a:pt x="136893" y="122984"/>
                  <a:pt x="138195" y="111919"/>
                </a:cubicBezTo>
                <a:cubicBezTo>
                  <a:pt x="138488" y="109426"/>
                  <a:pt x="140309" y="107271"/>
                  <a:pt x="140576" y="104775"/>
                </a:cubicBezTo>
                <a:cubicBezTo>
                  <a:pt x="142697" y="84981"/>
                  <a:pt x="143217" y="65038"/>
                  <a:pt x="145338" y="45244"/>
                </a:cubicBezTo>
                <a:cubicBezTo>
                  <a:pt x="145605" y="42748"/>
                  <a:pt x="147030" y="40514"/>
                  <a:pt x="147720" y="38100"/>
                </a:cubicBezTo>
                <a:cubicBezTo>
                  <a:pt x="148619" y="34953"/>
                  <a:pt x="147946" y="31038"/>
                  <a:pt x="150101" y="28575"/>
                </a:cubicBezTo>
                <a:cubicBezTo>
                  <a:pt x="156844" y="20868"/>
                  <a:pt x="163182" y="19452"/>
                  <a:pt x="171532" y="16669"/>
                </a:cubicBezTo>
                <a:cubicBezTo>
                  <a:pt x="173913" y="14288"/>
                  <a:pt x="175874" y="11393"/>
                  <a:pt x="178676" y="9525"/>
                </a:cubicBezTo>
                <a:cubicBezTo>
                  <a:pt x="180765" y="8133"/>
                  <a:pt x="183513" y="8133"/>
                  <a:pt x="185820" y="7144"/>
                </a:cubicBezTo>
                <a:cubicBezTo>
                  <a:pt x="206435" y="-1690"/>
                  <a:pt x="185723" y="5591"/>
                  <a:pt x="202488" y="0"/>
                </a:cubicBezTo>
                <a:cubicBezTo>
                  <a:pt x="206457" y="794"/>
                  <a:pt x="210980" y="209"/>
                  <a:pt x="214395" y="2382"/>
                </a:cubicBezTo>
                <a:cubicBezTo>
                  <a:pt x="220077" y="5998"/>
                  <a:pt x="223920" y="11907"/>
                  <a:pt x="228682" y="16669"/>
                </a:cubicBezTo>
                <a:cubicBezTo>
                  <a:pt x="231063" y="19050"/>
                  <a:pt x="233958" y="21011"/>
                  <a:pt x="235826" y="23813"/>
                </a:cubicBezTo>
                <a:cubicBezTo>
                  <a:pt x="237413" y="26194"/>
                  <a:pt x="238353" y="29169"/>
                  <a:pt x="240588" y="30957"/>
                </a:cubicBezTo>
                <a:cubicBezTo>
                  <a:pt x="242548" y="32525"/>
                  <a:pt x="245351" y="32544"/>
                  <a:pt x="247732" y="33338"/>
                </a:cubicBezTo>
                <a:cubicBezTo>
                  <a:pt x="257368" y="42973"/>
                  <a:pt x="259253" y="46725"/>
                  <a:pt x="269163" y="52388"/>
                </a:cubicBezTo>
                <a:cubicBezTo>
                  <a:pt x="272245" y="54149"/>
                  <a:pt x="275513" y="55563"/>
                  <a:pt x="278688" y="57150"/>
                </a:cubicBezTo>
                <a:cubicBezTo>
                  <a:pt x="289342" y="73129"/>
                  <a:pt x="276791" y="57472"/>
                  <a:pt x="290595" y="66675"/>
                </a:cubicBezTo>
                <a:cubicBezTo>
                  <a:pt x="308432" y="78567"/>
                  <a:pt x="287895" y="70538"/>
                  <a:pt x="304882" y="76200"/>
                </a:cubicBezTo>
                <a:cubicBezTo>
                  <a:pt x="305676" y="78581"/>
                  <a:pt x="305488" y="81569"/>
                  <a:pt x="307263" y="83344"/>
                </a:cubicBezTo>
                <a:cubicBezTo>
                  <a:pt x="309038" y="85119"/>
                  <a:pt x="312162" y="84602"/>
                  <a:pt x="314407" y="85725"/>
                </a:cubicBezTo>
                <a:cubicBezTo>
                  <a:pt x="332872" y="94957"/>
                  <a:pt x="310739" y="86884"/>
                  <a:pt x="328695" y="92869"/>
                </a:cubicBezTo>
                <a:cubicBezTo>
                  <a:pt x="330282" y="95250"/>
                  <a:pt x="331433" y="97989"/>
                  <a:pt x="333457" y="100013"/>
                </a:cubicBezTo>
                <a:cubicBezTo>
                  <a:pt x="338071" y="104627"/>
                  <a:pt x="341937" y="105220"/>
                  <a:pt x="347745" y="107157"/>
                </a:cubicBezTo>
                <a:cubicBezTo>
                  <a:pt x="350126" y="109538"/>
                  <a:pt x="352086" y="112432"/>
                  <a:pt x="354888" y="114300"/>
                </a:cubicBezTo>
                <a:cubicBezTo>
                  <a:pt x="356977" y="115692"/>
                  <a:pt x="360072" y="115114"/>
                  <a:pt x="362032" y="116682"/>
                </a:cubicBezTo>
                <a:cubicBezTo>
                  <a:pt x="364267" y="118470"/>
                  <a:pt x="364771" y="121801"/>
                  <a:pt x="366795" y="123825"/>
                </a:cubicBezTo>
                <a:cubicBezTo>
                  <a:pt x="371413" y="128443"/>
                  <a:pt x="375270" y="129032"/>
                  <a:pt x="381082" y="130969"/>
                </a:cubicBezTo>
                <a:cubicBezTo>
                  <a:pt x="383463" y="132557"/>
                  <a:pt x="385595" y="134605"/>
                  <a:pt x="388226" y="135732"/>
                </a:cubicBezTo>
                <a:cubicBezTo>
                  <a:pt x="391234" y="137021"/>
                  <a:pt x="394604" y="137214"/>
                  <a:pt x="397751" y="138113"/>
                </a:cubicBezTo>
                <a:cubicBezTo>
                  <a:pt x="400165" y="138803"/>
                  <a:pt x="402588" y="139505"/>
                  <a:pt x="404895" y="140494"/>
                </a:cubicBezTo>
                <a:cubicBezTo>
                  <a:pt x="408158" y="141892"/>
                  <a:pt x="411124" y="143939"/>
                  <a:pt x="414420" y="145257"/>
                </a:cubicBezTo>
                <a:cubicBezTo>
                  <a:pt x="431259" y="151993"/>
                  <a:pt x="424198" y="148190"/>
                  <a:pt x="438232" y="152400"/>
                </a:cubicBezTo>
                <a:cubicBezTo>
                  <a:pt x="452942" y="156813"/>
                  <a:pt x="450112" y="155959"/>
                  <a:pt x="462045" y="161925"/>
                </a:cubicBezTo>
                <a:cubicBezTo>
                  <a:pt x="495450" y="195335"/>
                  <a:pt x="441138" y="142521"/>
                  <a:pt x="478713" y="173832"/>
                </a:cubicBezTo>
                <a:cubicBezTo>
                  <a:pt x="487178" y="180886"/>
                  <a:pt x="478980" y="181858"/>
                  <a:pt x="490620" y="185738"/>
                </a:cubicBezTo>
                <a:cubicBezTo>
                  <a:pt x="493707" y="186767"/>
                  <a:pt x="519584" y="190081"/>
                  <a:pt x="521576" y="190500"/>
                </a:cubicBezTo>
                <a:cubicBezTo>
                  <a:pt x="531184" y="192523"/>
                  <a:pt x="540466" y="196030"/>
                  <a:pt x="550151" y="197644"/>
                </a:cubicBezTo>
                <a:cubicBezTo>
                  <a:pt x="572307" y="201336"/>
                  <a:pt x="559634" y="199544"/>
                  <a:pt x="588251" y="202407"/>
                </a:cubicBezTo>
                <a:cubicBezTo>
                  <a:pt x="592220" y="201613"/>
                  <a:pt x="596643" y="202033"/>
                  <a:pt x="600157" y="200025"/>
                </a:cubicBezTo>
                <a:cubicBezTo>
                  <a:pt x="602642" y="198605"/>
                  <a:pt x="602896" y="194906"/>
                  <a:pt x="604920" y="192882"/>
                </a:cubicBezTo>
                <a:cubicBezTo>
                  <a:pt x="607726" y="190076"/>
                  <a:pt x="611639" y="188544"/>
                  <a:pt x="614445" y="185738"/>
                </a:cubicBezTo>
                <a:cubicBezTo>
                  <a:pt x="617251" y="182932"/>
                  <a:pt x="619281" y="179442"/>
                  <a:pt x="621588" y="176213"/>
                </a:cubicBezTo>
                <a:cubicBezTo>
                  <a:pt x="623252" y="173884"/>
                  <a:pt x="623736" y="170231"/>
                  <a:pt x="626351" y="169069"/>
                </a:cubicBezTo>
                <a:cubicBezTo>
                  <a:pt x="631480" y="166790"/>
                  <a:pt x="637464" y="167482"/>
                  <a:pt x="643020" y="166688"/>
                </a:cubicBezTo>
                <a:cubicBezTo>
                  <a:pt x="648592" y="167152"/>
                  <a:pt x="672904" y="165616"/>
                  <a:pt x="681120" y="173832"/>
                </a:cubicBezTo>
                <a:cubicBezTo>
                  <a:pt x="682895" y="175607"/>
                  <a:pt x="682109" y="178887"/>
                  <a:pt x="683501" y="180975"/>
                </a:cubicBezTo>
                <a:cubicBezTo>
                  <a:pt x="685369" y="183777"/>
                  <a:pt x="688264" y="185738"/>
                  <a:pt x="690645" y="188119"/>
                </a:cubicBezTo>
                <a:cubicBezTo>
                  <a:pt x="691439" y="191294"/>
                  <a:pt x="691737" y="194636"/>
                  <a:pt x="693026" y="197644"/>
                </a:cubicBezTo>
                <a:cubicBezTo>
                  <a:pt x="694153" y="200275"/>
                  <a:pt x="696368" y="202303"/>
                  <a:pt x="697788" y="204788"/>
                </a:cubicBezTo>
                <a:cubicBezTo>
                  <a:pt x="699549" y="207870"/>
                  <a:pt x="701153" y="211050"/>
                  <a:pt x="702551" y="214313"/>
                </a:cubicBezTo>
                <a:cubicBezTo>
                  <a:pt x="703540" y="216620"/>
                  <a:pt x="704242" y="219043"/>
                  <a:pt x="704932" y="221457"/>
                </a:cubicBezTo>
                <a:cubicBezTo>
                  <a:pt x="705831" y="224604"/>
                  <a:pt x="705269" y="228426"/>
                  <a:pt x="707313" y="230982"/>
                </a:cubicBezTo>
                <a:cubicBezTo>
                  <a:pt x="708881" y="232942"/>
                  <a:pt x="712076" y="232569"/>
                  <a:pt x="714457" y="233363"/>
                </a:cubicBezTo>
                <a:cubicBezTo>
                  <a:pt x="716045" y="235744"/>
                  <a:pt x="716985" y="238719"/>
                  <a:pt x="719220" y="240507"/>
                </a:cubicBezTo>
                <a:cubicBezTo>
                  <a:pt x="721180" y="242075"/>
                  <a:pt x="724169" y="241669"/>
                  <a:pt x="726363" y="242888"/>
                </a:cubicBezTo>
                <a:cubicBezTo>
                  <a:pt x="731367" y="245668"/>
                  <a:pt x="735888" y="249238"/>
                  <a:pt x="740651" y="252413"/>
                </a:cubicBezTo>
                <a:lnTo>
                  <a:pt x="740651" y="252413"/>
                </a:lnTo>
                <a:cubicBezTo>
                  <a:pt x="749301" y="263946"/>
                  <a:pt x="744030" y="260683"/>
                  <a:pt x="754938" y="264319"/>
                </a:cubicBezTo>
                <a:cubicBezTo>
                  <a:pt x="777732" y="287113"/>
                  <a:pt x="750675" y="257926"/>
                  <a:pt x="764463" y="278607"/>
                </a:cubicBezTo>
                <a:cubicBezTo>
                  <a:pt x="766331" y="281409"/>
                  <a:pt x="769226" y="283369"/>
                  <a:pt x="771607" y="285750"/>
                </a:cubicBezTo>
                <a:cubicBezTo>
                  <a:pt x="772401" y="288925"/>
                  <a:pt x="771944" y="292719"/>
                  <a:pt x="773988" y="295275"/>
                </a:cubicBezTo>
                <a:cubicBezTo>
                  <a:pt x="775556" y="297235"/>
                  <a:pt x="779673" y="295614"/>
                  <a:pt x="781132" y="297657"/>
                </a:cubicBezTo>
                <a:cubicBezTo>
                  <a:pt x="786464" y="305122"/>
                  <a:pt x="783302" y="313204"/>
                  <a:pt x="790657" y="319088"/>
                </a:cubicBezTo>
                <a:cubicBezTo>
                  <a:pt x="792617" y="320656"/>
                  <a:pt x="795420" y="320675"/>
                  <a:pt x="797801" y="321469"/>
                </a:cubicBezTo>
                <a:cubicBezTo>
                  <a:pt x="806426" y="334409"/>
                  <a:pt x="797468" y="324618"/>
                  <a:pt x="814470" y="330994"/>
                </a:cubicBezTo>
                <a:cubicBezTo>
                  <a:pt x="817150" y="331999"/>
                  <a:pt x="819053" y="334477"/>
                  <a:pt x="821613" y="335757"/>
                </a:cubicBezTo>
                <a:cubicBezTo>
                  <a:pt x="823858" y="336880"/>
                  <a:pt x="826376" y="337344"/>
                  <a:pt x="828757" y="338138"/>
                </a:cubicBezTo>
                <a:cubicBezTo>
                  <a:pt x="830345" y="340519"/>
                  <a:pt x="831366" y="343397"/>
                  <a:pt x="833520" y="345282"/>
                </a:cubicBezTo>
                <a:cubicBezTo>
                  <a:pt x="843598" y="354101"/>
                  <a:pt x="845139" y="353918"/>
                  <a:pt x="854951" y="357188"/>
                </a:cubicBezTo>
                <a:cubicBezTo>
                  <a:pt x="859713" y="361950"/>
                  <a:pt x="865502" y="365871"/>
                  <a:pt x="869238" y="371475"/>
                </a:cubicBezTo>
                <a:cubicBezTo>
                  <a:pt x="870826" y="373856"/>
                  <a:pt x="871847" y="376734"/>
                  <a:pt x="874001" y="378619"/>
                </a:cubicBezTo>
                <a:cubicBezTo>
                  <a:pt x="884079" y="387438"/>
                  <a:pt x="885620" y="387255"/>
                  <a:pt x="895432" y="390525"/>
                </a:cubicBezTo>
                <a:cubicBezTo>
                  <a:pt x="898607" y="395288"/>
                  <a:pt x="903569" y="399260"/>
                  <a:pt x="904957" y="404813"/>
                </a:cubicBezTo>
                <a:cubicBezTo>
                  <a:pt x="907947" y="416773"/>
                  <a:pt x="906303" y="411233"/>
                  <a:pt x="909720" y="421482"/>
                </a:cubicBezTo>
                <a:cubicBezTo>
                  <a:pt x="908806" y="426967"/>
                  <a:pt x="907887" y="437052"/>
                  <a:pt x="904957" y="442913"/>
                </a:cubicBezTo>
                <a:cubicBezTo>
                  <a:pt x="903677" y="445473"/>
                  <a:pt x="902680" y="448637"/>
                  <a:pt x="900195" y="450057"/>
                </a:cubicBezTo>
                <a:cubicBezTo>
                  <a:pt x="896681" y="452065"/>
                  <a:pt x="892215" y="451456"/>
                  <a:pt x="888288" y="452438"/>
                </a:cubicBezTo>
                <a:cubicBezTo>
                  <a:pt x="885853" y="453047"/>
                  <a:pt x="883558" y="454130"/>
                  <a:pt x="881145" y="454819"/>
                </a:cubicBezTo>
                <a:cubicBezTo>
                  <a:pt x="878600" y="455546"/>
                  <a:pt x="867503" y="457900"/>
                  <a:pt x="864476" y="459582"/>
                </a:cubicBezTo>
                <a:cubicBezTo>
                  <a:pt x="859472" y="462362"/>
                  <a:pt x="854951" y="465932"/>
                  <a:pt x="850188" y="469107"/>
                </a:cubicBezTo>
                <a:cubicBezTo>
                  <a:pt x="847807" y="470694"/>
                  <a:pt x="845068" y="471846"/>
                  <a:pt x="843045" y="473869"/>
                </a:cubicBezTo>
                <a:cubicBezTo>
                  <a:pt x="840664" y="476250"/>
                  <a:pt x="838825" y="479342"/>
                  <a:pt x="835901" y="481013"/>
                </a:cubicBezTo>
                <a:cubicBezTo>
                  <a:pt x="833059" y="482637"/>
                  <a:pt x="829523" y="482495"/>
                  <a:pt x="826376" y="483394"/>
                </a:cubicBezTo>
                <a:cubicBezTo>
                  <a:pt x="823962" y="484084"/>
                  <a:pt x="821539" y="484786"/>
                  <a:pt x="819232" y="485775"/>
                </a:cubicBezTo>
                <a:cubicBezTo>
                  <a:pt x="798634" y="494603"/>
                  <a:pt x="819317" y="487335"/>
                  <a:pt x="802563" y="492919"/>
                </a:cubicBezTo>
                <a:cubicBezTo>
                  <a:pt x="801769" y="495300"/>
                  <a:pt x="801957" y="498288"/>
                  <a:pt x="800182" y="500063"/>
                </a:cubicBezTo>
                <a:cubicBezTo>
                  <a:pt x="798407" y="501838"/>
                  <a:pt x="794497" y="500401"/>
                  <a:pt x="793038" y="502444"/>
                </a:cubicBezTo>
                <a:cubicBezTo>
                  <a:pt x="790120" y="506529"/>
                  <a:pt x="791061" y="512555"/>
                  <a:pt x="788276" y="516732"/>
                </a:cubicBezTo>
                <a:lnTo>
                  <a:pt x="783513" y="523875"/>
                </a:lnTo>
                <a:cubicBezTo>
                  <a:pt x="777529" y="541829"/>
                  <a:pt x="786297" y="520396"/>
                  <a:pt x="773988" y="535782"/>
                </a:cubicBezTo>
                <a:cubicBezTo>
                  <a:pt x="772420" y="537742"/>
                  <a:pt x="772999" y="540837"/>
                  <a:pt x="771607" y="542925"/>
                </a:cubicBezTo>
                <a:cubicBezTo>
                  <a:pt x="769739" y="545727"/>
                  <a:pt x="766531" y="547411"/>
                  <a:pt x="764463" y="550069"/>
                </a:cubicBezTo>
                <a:cubicBezTo>
                  <a:pt x="760949" y="554587"/>
                  <a:pt x="758113" y="559594"/>
                  <a:pt x="754938" y="564357"/>
                </a:cubicBezTo>
                <a:cubicBezTo>
                  <a:pt x="753351" y="566738"/>
                  <a:pt x="752557" y="569913"/>
                  <a:pt x="750176" y="571500"/>
                </a:cubicBezTo>
                <a:cubicBezTo>
                  <a:pt x="743152" y="576183"/>
                  <a:pt x="741618" y="576531"/>
                  <a:pt x="735888" y="583407"/>
                </a:cubicBezTo>
                <a:cubicBezTo>
                  <a:pt x="724421" y="597167"/>
                  <a:pt x="738501" y="585673"/>
                  <a:pt x="723982" y="592932"/>
                </a:cubicBezTo>
                <a:cubicBezTo>
                  <a:pt x="721422" y="594212"/>
                  <a:pt x="719656" y="597197"/>
                  <a:pt x="716838" y="597694"/>
                </a:cubicBezTo>
                <a:cubicBezTo>
                  <a:pt x="705867" y="599630"/>
                  <a:pt x="694606" y="599186"/>
                  <a:pt x="683501" y="600075"/>
                </a:cubicBezTo>
                <a:cubicBezTo>
                  <a:pt x="632810" y="604131"/>
                  <a:pt x="676798" y="600335"/>
                  <a:pt x="643020" y="604838"/>
                </a:cubicBezTo>
                <a:cubicBezTo>
                  <a:pt x="635895" y="605788"/>
                  <a:pt x="628727" y="606379"/>
                  <a:pt x="621588" y="607219"/>
                </a:cubicBezTo>
                <a:lnTo>
                  <a:pt x="602538" y="609600"/>
                </a:lnTo>
                <a:cubicBezTo>
                  <a:pt x="598176" y="611054"/>
                  <a:pt x="585222" y="613981"/>
                  <a:pt x="581107" y="619125"/>
                </a:cubicBezTo>
                <a:cubicBezTo>
                  <a:pt x="579539" y="621085"/>
                  <a:pt x="579945" y="624075"/>
                  <a:pt x="578726" y="626269"/>
                </a:cubicBezTo>
                <a:cubicBezTo>
                  <a:pt x="575946" y="631273"/>
                  <a:pt x="572376" y="635794"/>
                  <a:pt x="569201" y="640557"/>
                </a:cubicBezTo>
                <a:cubicBezTo>
                  <a:pt x="567614" y="642938"/>
                  <a:pt x="566819" y="646112"/>
                  <a:pt x="564438" y="647700"/>
                </a:cubicBezTo>
                <a:lnTo>
                  <a:pt x="557295" y="652463"/>
                </a:lnTo>
                <a:cubicBezTo>
                  <a:pt x="554120" y="657225"/>
                  <a:pt x="552532" y="663575"/>
                  <a:pt x="547770" y="666750"/>
                </a:cubicBezTo>
                <a:lnTo>
                  <a:pt x="533482" y="676275"/>
                </a:lnTo>
                <a:cubicBezTo>
                  <a:pt x="531895" y="678656"/>
                  <a:pt x="530744" y="681395"/>
                  <a:pt x="528720" y="683419"/>
                </a:cubicBezTo>
                <a:cubicBezTo>
                  <a:pt x="526696" y="685443"/>
                  <a:pt x="523364" y="685947"/>
                  <a:pt x="521576" y="688182"/>
                </a:cubicBezTo>
                <a:cubicBezTo>
                  <a:pt x="520008" y="690142"/>
                  <a:pt x="520763" y="693365"/>
                  <a:pt x="519195" y="695325"/>
                </a:cubicBezTo>
                <a:cubicBezTo>
                  <a:pt x="515837" y="699523"/>
                  <a:pt x="509614" y="700900"/>
                  <a:pt x="504907" y="702469"/>
                </a:cubicBezTo>
                <a:cubicBezTo>
                  <a:pt x="502526" y="700882"/>
                  <a:pt x="500323" y="698987"/>
                  <a:pt x="497763" y="697707"/>
                </a:cubicBezTo>
                <a:cubicBezTo>
                  <a:pt x="493940" y="695795"/>
                  <a:pt x="489052" y="695784"/>
                  <a:pt x="485857" y="692944"/>
                </a:cubicBezTo>
                <a:cubicBezTo>
                  <a:pt x="462930" y="672564"/>
                  <a:pt x="487029" y="682224"/>
                  <a:pt x="469188" y="676275"/>
                </a:cubicBezTo>
                <a:cubicBezTo>
                  <a:pt x="463632" y="659607"/>
                  <a:pt x="469188" y="663575"/>
                  <a:pt x="457282" y="659607"/>
                </a:cubicBezTo>
                <a:cubicBezTo>
                  <a:pt x="454901" y="658019"/>
                  <a:pt x="452698" y="656124"/>
                  <a:pt x="450138" y="654844"/>
                </a:cubicBezTo>
                <a:cubicBezTo>
                  <a:pt x="445257" y="652403"/>
                  <a:pt x="435616" y="650987"/>
                  <a:pt x="431088" y="650082"/>
                </a:cubicBezTo>
                <a:cubicBezTo>
                  <a:pt x="427913" y="648494"/>
                  <a:pt x="424826" y="646717"/>
                  <a:pt x="421563" y="645319"/>
                </a:cubicBezTo>
                <a:cubicBezTo>
                  <a:pt x="419256" y="644330"/>
                  <a:pt x="416665" y="644060"/>
                  <a:pt x="414420" y="642938"/>
                </a:cubicBezTo>
                <a:cubicBezTo>
                  <a:pt x="411860" y="641658"/>
                  <a:pt x="409657" y="639763"/>
                  <a:pt x="407276" y="638175"/>
                </a:cubicBezTo>
                <a:cubicBezTo>
                  <a:pt x="406105" y="635833"/>
                  <a:pt x="400555" y="623750"/>
                  <a:pt x="397751" y="621507"/>
                </a:cubicBezTo>
                <a:cubicBezTo>
                  <a:pt x="395791" y="619939"/>
                  <a:pt x="392988" y="619919"/>
                  <a:pt x="390607" y="619125"/>
                </a:cubicBezTo>
                <a:cubicBezTo>
                  <a:pt x="389813" y="615950"/>
                  <a:pt x="389125" y="612747"/>
                  <a:pt x="388226" y="609600"/>
                </a:cubicBezTo>
                <a:cubicBezTo>
                  <a:pt x="385677" y="600678"/>
                  <a:pt x="385323" y="603163"/>
                  <a:pt x="383463" y="592932"/>
                </a:cubicBezTo>
                <a:cubicBezTo>
                  <a:pt x="382459" y="587410"/>
                  <a:pt x="381876" y="581819"/>
                  <a:pt x="381082" y="576263"/>
                </a:cubicBezTo>
                <a:cubicBezTo>
                  <a:pt x="382920" y="552365"/>
                  <a:pt x="385501" y="540301"/>
                  <a:pt x="381082" y="516732"/>
                </a:cubicBezTo>
                <a:cubicBezTo>
                  <a:pt x="380428" y="513243"/>
                  <a:pt x="377638" y="510503"/>
                  <a:pt x="376320" y="507207"/>
                </a:cubicBezTo>
                <a:cubicBezTo>
                  <a:pt x="369107" y="489174"/>
                  <a:pt x="376615" y="496291"/>
                  <a:pt x="364413" y="488157"/>
                </a:cubicBezTo>
                <a:cubicBezTo>
                  <a:pt x="362826" y="484982"/>
                  <a:pt x="361923" y="481359"/>
                  <a:pt x="359651" y="478632"/>
                </a:cubicBezTo>
                <a:cubicBezTo>
                  <a:pt x="347741" y="464339"/>
                  <a:pt x="356479" y="484193"/>
                  <a:pt x="347745" y="466725"/>
                </a:cubicBezTo>
                <a:cubicBezTo>
                  <a:pt x="346622" y="464480"/>
                  <a:pt x="346486" y="461827"/>
                  <a:pt x="345363" y="459582"/>
                </a:cubicBezTo>
                <a:cubicBezTo>
                  <a:pt x="344083" y="457022"/>
                  <a:pt x="341881" y="454998"/>
                  <a:pt x="340601" y="452438"/>
                </a:cubicBezTo>
                <a:cubicBezTo>
                  <a:pt x="339479" y="450193"/>
                  <a:pt x="339788" y="447254"/>
                  <a:pt x="338220" y="445294"/>
                </a:cubicBezTo>
                <a:cubicBezTo>
                  <a:pt x="333673" y="439610"/>
                  <a:pt x="329681" y="441025"/>
                  <a:pt x="323932" y="438150"/>
                </a:cubicBezTo>
                <a:cubicBezTo>
                  <a:pt x="321372" y="436870"/>
                  <a:pt x="319169" y="434975"/>
                  <a:pt x="316788" y="433388"/>
                </a:cubicBezTo>
                <a:cubicBezTo>
                  <a:pt x="315201" y="431007"/>
                  <a:pt x="314261" y="428032"/>
                  <a:pt x="312026" y="426244"/>
                </a:cubicBezTo>
                <a:cubicBezTo>
                  <a:pt x="310066" y="424676"/>
                  <a:pt x="307127" y="424986"/>
                  <a:pt x="304882" y="423863"/>
                </a:cubicBezTo>
                <a:cubicBezTo>
                  <a:pt x="286415" y="414629"/>
                  <a:pt x="308551" y="422704"/>
                  <a:pt x="290595" y="416719"/>
                </a:cubicBezTo>
                <a:cubicBezTo>
                  <a:pt x="273926" y="417513"/>
                  <a:pt x="257218" y="417714"/>
                  <a:pt x="240588" y="419100"/>
                </a:cubicBezTo>
                <a:cubicBezTo>
                  <a:pt x="238087" y="419308"/>
                  <a:pt x="235906" y="420990"/>
                  <a:pt x="233445" y="421482"/>
                </a:cubicBezTo>
                <a:cubicBezTo>
                  <a:pt x="227941" y="422583"/>
                  <a:pt x="222369" y="423397"/>
                  <a:pt x="216776" y="423863"/>
                </a:cubicBezTo>
                <a:cubicBezTo>
                  <a:pt x="203306" y="424985"/>
                  <a:pt x="189789" y="425450"/>
                  <a:pt x="176295" y="426244"/>
                </a:cubicBezTo>
                <a:cubicBezTo>
                  <a:pt x="161430" y="425182"/>
                  <a:pt x="148800" y="427048"/>
                  <a:pt x="135813" y="421482"/>
                </a:cubicBezTo>
                <a:cubicBezTo>
                  <a:pt x="132550" y="420084"/>
                  <a:pt x="129463" y="418307"/>
                  <a:pt x="126288" y="416719"/>
                </a:cubicBezTo>
                <a:cubicBezTo>
                  <a:pt x="124701" y="414338"/>
                  <a:pt x="123550" y="411599"/>
                  <a:pt x="121526" y="409575"/>
                </a:cubicBezTo>
                <a:cubicBezTo>
                  <a:pt x="115726" y="403775"/>
                  <a:pt x="112507" y="404618"/>
                  <a:pt x="104857" y="402432"/>
                </a:cubicBezTo>
                <a:cubicBezTo>
                  <a:pt x="88438" y="397740"/>
                  <a:pt x="109219" y="401968"/>
                  <a:pt x="83426" y="397669"/>
                </a:cubicBezTo>
                <a:cubicBezTo>
                  <a:pt x="80251" y="396082"/>
                  <a:pt x="77164" y="394305"/>
                  <a:pt x="73901" y="392907"/>
                </a:cubicBezTo>
                <a:cubicBezTo>
                  <a:pt x="69112" y="390855"/>
                  <a:pt x="62074" y="389354"/>
                  <a:pt x="57232" y="388144"/>
                </a:cubicBezTo>
                <a:cubicBezTo>
                  <a:pt x="53173" y="385438"/>
                  <a:pt x="43519" y="379195"/>
                  <a:pt x="40563" y="376238"/>
                </a:cubicBezTo>
                <a:cubicBezTo>
                  <a:pt x="38539" y="374214"/>
                  <a:pt x="37825" y="371118"/>
                  <a:pt x="35801" y="369094"/>
                </a:cubicBezTo>
                <a:cubicBezTo>
                  <a:pt x="33777" y="367070"/>
                  <a:pt x="30856" y="366164"/>
                  <a:pt x="28657" y="364332"/>
                </a:cubicBezTo>
                <a:cubicBezTo>
                  <a:pt x="16764" y="354422"/>
                  <a:pt x="26924" y="358992"/>
                  <a:pt x="14370" y="354807"/>
                </a:cubicBezTo>
                <a:cubicBezTo>
                  <a:pt x="9607" y="351632"/>
                  <a:pt x="-1040" y="350895"/>
                  <a:pt x="82" y="345282"/>
                </a:cubicBezTo>
                <a:cubicBezTo>
                  <a:pt x="876" y="341313"/>
                  <a:pt x="1585" y="337326"/>
                  <a:pt x="2463" y="333375"/>
                </a:cubicBezTo>
                <a:cubicBezTo>
                  <a:pt x="4024" y="326350"/>
                  <a:pt x="4354" y="321960"/>
                  <a:pt x="9607" y="316707"/>
                </a:cubicBezTo>
                <a:cubicBezTo>
                  <a:pt x="11631" y="314683"/>
                  <a:pt x="14370" y="313532"/>
                  <a:pt x="16751" y="311944"/>
                </a:cubicBezTo>
                <a:cubicBezTo>
                  <a:pt x="30396" y="291473"/>
                  <a:pt x="12228" y="315562"/>
                  <a:pt x="28657" y="302419"/>
                </a:cubicBezTo>
                <a:cubicBezTo>
                  <a:pt x="30892" y="300631"/>
                  <a:pt x="31221" y="297107"/>
                  <a:pt x="33420" y="295275"/>
                </a:cubicBezTo>
                <a:cubicBezTo>
                  <a:pt x="36147" y="293003"/>
                  <a:pt x="39770" y="292100"/>
                  <a:pt x="42945" y="290513"/>
                </a:cubicBezTo>
                <a:cubicBezTo>
                  <a:pt x="45326" y="288132"/>
                  <a:pt x="47932" y="285956"/>
                  <a:pt x="50088" y="283369"/>
                </a:cubicBezTo>
                <a:cubicBezTo>
                  <a:pt x="51920" y="281170"/>
                  <a:pt x="52366" y="277645"/>
                  <a:pt x="54851" y="276225"/>
                </a:cubicBezTo>
                <a:cubicBezTo>
                  <a:pt x="58365" y="274217"/>
                  <a:pt x="62806" y="274722"/>
                  <a:pt x="66757" y="273844"/>
                </a:cubicBezTo>
                <a:cubicBezTo>
                  <a:pt x="69952" y="273134"/>
                  <a:pt x="73107" y="272257"/>
                  <a:pt x="76282" y="271463"/>
                </a:cubicBezTo>
                <a:cubicBezTo>
                  <a:pt x="84220" y="272257"/>
                  <a:pt x="92660" y="270953"/>
                  <a:pt x="100095" y="273844"/>
                </a:cubicBezTo>
                <a:cubicBezTo>
                  <a:pt x="107493" y="276721"/>
                  <a:pt x="112541" y="283729"/>
                  <a:pt x="119145" y="288132"/>
                </a:cubicBezTo>
                <a:cubicBezTo>
                  <a:pt x="134931" y="298656"/>
                  <a:pt x="117390" y="286288"/>
                  <a:pt x="133432" y="300038"/>
                </a:cubicBezTo>
                <a:cubicBezTo>
                  <a:pt x="136445" y="302621"/>
                  <a:pt x="139944" y="304599"/>
                  <a:pt x="142957" y="307182"/>
                </a:cubicBezTo>
                <a:cubicBezTo>
                  <a:pt x="145514" y="309373"/>
                  <a:pt x="147177" y="312654"/>
                  <a:pt x="150101" y="314325"/>
                </a:cubicBezTo>
                <a:cubicBezTo>
                  <a:pt x="152943" y="315949"/>
                  <a:pt x="156451" y="315913"/>
                  <a:pt x="159626" y="316707"/>
                </a:cubicBezTo>
                <a:cubicBezTo>
                  <a:pt x="170543" y="333083"/>
                  <a:pt x="163721" y="329184"/>
                  <a:pt x="176295" y="333375"/>
                </a:cubicBezTo>
                <a:cubicBezTo>
                  <a:pt x="180321" y="337401"/>
                  <a:pt x="187725" y="345481"/>
                  <a:pt x="192963" y="347663"/>
                </a:cubicBezTo>
                <a:cubicBezTo>
                  <a:pt x="199005" y="350180"/>
                  <a:pt x="212013" y="352425"/>
                  <a:pt x="212013" y="352425"/>
                </a:cubicBezTo>
                <a:cubicBezTo>
                  <a:pt x="229476" y="351631"/>
                  <a:pt x="247045" y="352126"/>
                  <a:pt x="264401" y="350044"/>
                </a:cubicBezTo>
                <a:cubicBezTo>
                  <a:pt x="267243" y="349703"/>
                  <a:pt x="268930" y="346444"/>
                  <a:pt x="271545" y="345282"/>
                </a:cubicBezTo>
                <a:cubicBezTo>
                  <a:pt x="276132" y="343243"/>
                  <a:pt x="281070" y="342107"/>
                  <a:pt x="285832" y="340519"/>
                </a:cubicBezTo>
                <a:lnTo>
                  <a:pt x="292976" y="338138"/>
                </a:lnTo>
                <a:cubicBezTo>
                  <a:pt x="295357" y="336550"/>
                  <a:pt x="298332" y="335610"/>
                  <a:pt x="300120" y="333375"/>
                </a:cubicBezTo>
                <a:cubicBezTo>
                  <a:pt x="304674" y="327682"/>
                  <a:pt x="301625" y="322728"/>
                  <a:pt x="300120" y="316707"/>
                </a:cubicBezTo>
                <a:cubicBezTo>
                  <a:pt x="296945" y="319088"/>
                  <a:pt x="293401" y="321044"/>
                  <a:pt x="290595" y="323850"/>
                </a:cubicBezTo>
                <a:cubicBezTo>
                  <a:pt x="288571" y="325874"/>
                  <a:pt x="287856" y="328970"/>
                  <a:pt x="285832" y="330994"/>
                </a:cubicBezTo>
                <a:cubicBezTo>
                  <a:pt x="276799" y="340027"/>
                  <a:pt x="281228" y="332328"/>
                  <a:pt x="271545" y="338138"/>
                </a:cubicBezTo>
                <a:cubicBezTo>
                  <a:pt x="269620" y="339293"/>
                  <a:pt x="275513" y="331788"/>
                  <a:pt x="278688" y="328613"/>
                </a:cubicBezTo>
                <a:close/>
              </a:path>
            </a:pathLst>
          </a:cu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22" name="Rectangle 21"/>
          <p:cNvSpPr/>
          <p:nvPr/>
        </p:nvSpPr>
        <p:spPr>
          <a:xfrm>
            <a:off x="7046124" y="5340101"/>
            <a:ext cx="1427804" cy="29133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36000" rtlCol="0" anchor="ctr"/>
          <a:lstStyle/>
          <a:p>
            <a:pPr algn="ctr"/>
            <a:r>
              <a:rPr lang="hr-HR" b="1" dirty="0" smtClean="0">
                <a:solidFill>
                  <a:srgbClr val="7030A0"/>
                </a:solidFill>
              </a:rPr>
              <a:t>NP Paklenica</a:t>
            </a:r>
            <a:endParaRPr lang="hr-HR" b="1" dirty="0">
              <a:solidFill>
                <a:srgbClr val="7030A0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5076056" y="2920358"/>
            <a:ext cx="1957993" cy="46919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36000" rtlCol="0" anchor="ctr"/>
          <a:lstStyle/>
          <a:p>
            <a:pPr algn="ctr">
              <a:lnSpc>
                <a:spcPts val="1400"/>
              </a:lnSpc>
            </a:pPr>
            <a:r>
              <a:rPr lang="hr-HR" sz="1400" b="1" dirty="0" smtClean="0">
                <a:solidFill>
                  <a:schemeClr val="tx1"/>
                </a:solidFill>
              </a:rPr>
              <a:t>Strogi rezervat Hajdučki </a:t>
            </a:r>
            <a:br>
              <a:rPr lang="hr-HR" sz="1400" b="1" dirty="0" smtClean="0">
                <a:solidFill>
                  <a:schemeClr val="tx1"/>
                </a:solidFill>
              </a:rPr>
            </a:br>
            <a:r>
              <a:rPr lang="hr-HR" sz="1400" b="1" dirty="0" smtClean="0">
                <a:solidFill>
                  <a:schemeClr val="tx1"/>
                </a:solidFill>
              </a:rPr>
              <a:t>i Rožanski kukovi</a:t>
            </a:r>
            <a:endParaRPr lang="hr-HR" sz="1400" b="1" dirty="0">
              <a:solidFill>
                <a:schemeClr val="tx1"/>
              </a:solidFill>
            </a:endParaRPr>
          </a:p>
        </p:txBody>
      </p:sp>
      <p:sp>
        <p:nvSpPr>
          <p:cNvPr id="24" name="Freeform 23"/>
          <p:cNvSpPr/>
          <p:nvPr/>
        </p:nvSpPr>
        <p:spPr>
          <a:xfrm>
            <a:off x="4866605" y="3165611"/>
            <a:ext cx="325119" cy="333990"/>
          </a:xfrm>
          <a:custGeom>
            <a:avLst/>
            <a:gdLst>
              <a:gd name="connsiteX0" fmla="*/ 195263 w 325119"/>
              <a:gd name="connsiteY0" fmla="*/ 152400 h 333990"/>
              <a:gd name="connsiteX1" fmla="*/ 173832 w 325119"/>
              <a:gd name="connsiteY1" fmla="*/ 147638 h 333990"/>
              <a:gd name="connsiteX2" fmla="*/ 164307 w 325119"/>
              <a:gd name="connsiteY2" fmla="*/ 142875 h 333990"/>
              <a:gd name="connsiteX3" fmla="*/ 150019 w 325119"/>
              <a:gd name="connsiteY3" fmla="*/ 138113 h 333990"/>
              <a:gd name="connsiteX4" fmla="*/ 142875 w 325119"/>
              <a:gd name="connsiteY4" fmla="*/ 135732 h 333990"/>
              <a:gd name="connsiteX5" fmla="*/ 133350 w 325119"/>
              <a:gd name="connsiteY5" fmla="*/ 130969 h 333990"/>
              <a:gd name="connsiteX6" fmla="*/ 130969 w 325119"/>
              <a:gd name="connsiteY6" fmla="*/ 123825 h 333990"/>
              <a:gd name="connsiteX7" fmla="*/ 116682 w 325119"/>
              <a:gd name="connsiteY7" fmla="*/ 111919 h 333990"/>
              <a:gd name="connsiteX8" fmla="*/ 104775 w 325119"/>
              <a:gd name="connsiteY8" fmla="*/ 90488 h 333990"/>
              <a:gd name="connsiteX9" fmla="*/ 100013 w 325119"/>
              <a:gd name="connsiteY9" fmla="*/ 83344 h 333990"/>
              <a:gd name="connsiteX10" fmla="*/ 92869 w 325119"/>
              <a:gd name="connsiteY10" fmla="*/ 66675 h 333990"/>
              <a:gd name="connsiteX11" fmla="*/ 88107 w 325119"/>
              <a:gd name="connsiteY11" fmla="*/ 50007 h 333990"/>
              <a:gd name="connsiteX12" fmla="*/ 80963 w 325119"/>
              <a:gd name="connsiteY12" fmla="*/ 45244 h 333990"/>
              <a:gd name="connsiteX13" fmla="*/ 66675 w 325119"/>
              <a:gd name="connsiteY13" fmla="*/ 23813 h 333990"/>
              <a:gd name="connsiteX14" fmla="*/ 61913 w 325119"/>
              <a:gd name="connsiteY14" fmla="*/ 16669 h 333990"/>
              <a:gd name="connsiteX15" fmla="*/ 57150 w 325119"/>
              <a:gd name="connsiteY15" fmla="*/ 7144 h 333990"/>
              <a:gd name="connsiteX16" fmla="*/ 33338 w 325119"/>
              <a:gd name="connsiteY16" fmla="*/ 0 h 333990"/>
              <a:gd name="connsiteX17" fmla="*/ 9525 w 325119"/>
              <a:gd name="connsiteY17" fmla="*/ 2382 h 333990"/>
              <a:gd name="connsiteX18" fmla="*/ 4763 w 325119"/>
              <a:gd name="connsiteY18" fmla="*/ 16669 h 333990"/>
              <a:gd name="connsiteX19" fmla="*/ 0 w 325119"/>
              <a:gd name="connsiteY19" fmla="*/ 28575 h 333990"/>
              <a:gd name="connsiteX20" fmla="*/ 2382 w 325119"/>
              <a:gd name="connsiteY20" fmla="*/ 76200 h 333990"/>
              <a:gd name="connsiteX21" fmla="*/ 7144 w 325119"/>
              <a:gd name="connsiteY21" fmla="*/ 100013 h 333990"/>
              <a:gd name="connsiteX22" fmla="*/ 11907 w 325119"/>
              <a:gd name="connsiteY22" fmla="*/ 126207 h 333990"/>
              <a:gd name="connsiteX23" fmla="*/ 16669 w 325119"/>
              <a:gd name="connsiteY23" fmla="*/ 145257 h 333990"/>
              <a:gd name="connsiteX24" fmla="*/ 19050 w 325119"/>
              <a:gd name="connsiteY24" fmla="*/ 176213 h 333990"/>
              <a:gd name="connsiteX25" fmla="*/ 23813 w 325119"/>
              <a:gd name="connsiteY25" fmla="*/ 190500 h 333990"/>
              <a:gd name="connsiteX26" fmla="*/ 28575 w 325119"/>
              <a:gd name="connsiteY26" fmla="*/ 214313 h 333990"/>
              <a:gd name="connsiteX27" fmla="*/ 33338 w 325119"/>
              <a:gd name="connsiteY27" fmla="*/ 228600 h 333990"/>
              <a:gd name="connsiteX28" fmla="*/ 35719 w 325119"/>
              <a:gd name="connsiteY28" fmla="*/ 238125 h 333990"/>
              <a:gd name="connsiteX29" fmla="*/ 38100 w 325119"/>
              <a:gd name="connsiteY29" fmla="*/ 245269 h 333990"/>
              <a:gd name="connsiteX30" fmla="*/ 45244 w 325119"/>
              <a:gd name="connsiteY30" fmla="*/ 261938 h 333990"/>
              <a:gd name="connsiteX31" fmla="*/ 52388 w 325119"/>
              <a:gd name="connsiteY31" fmla="*/ 266700 h 333990"/>
              <a:gd name="connsiteX32" fmla="*/ 57150 w 325119"/>
              <a:gd name="connsiteY32" fmla="*/ 273844 h 333990"/>
              <a:gd name="connsiteX33" fmla="*/ 64294 w 325119"/>
              <a:gd name="connsiteY33" fmla="*/ 276225 h 333990"/>
              <a:gd name="connsiteX34" fmla="*/ 71438 w 325119"/>
              <a:gd name="connsiteY34" fmla="*/ 280988 h 333990"/>
              <a:gd name="connsiteX35" fmla="*/ 73819 w 325119"/>
              <a:gd name="connsiteY35" fmla="*/ 288132 h 333990"/>
              <a:gd name="connsiteX36" fmla="*/ 88107 w 325119"/>
              <a:gd name="connsiteY36" fmla="*/ 295275 h 333990"/>
              <a:gd name="connsiteX37" fmla="*/ 92869 w 325119"/>
              <a:gd name="connsiteY37" fmla="*/ 304800 h 333990"/>
              <a:gd name="connsiteX38" fmla="*/ 102394 w 325119"/>
              <a:gd name="connsiteY38" fmla="*/ 309563 h 333990"/>
              <a:gd name="connsiteX39" fmla="*/ 119063 w 325119"/>
              <a:gd name="connsiteY39" fmla="*/ 316707 h 333990"/>
              <a:gd name="connsiteX40" fmla="*/ 130969 w 325119"/>
              <a:gd name="connsiteY40" fmla="*/ 326232 h 333990"/>
              <a:gd name="connsiteX41" fmla="*/ 154782 w 325119"/>
              <a:gd name="connsiteY41" fmla="*/ 330994 h 333990"/>
              <a:gd name="connsiteX42" fmla="*/ 202407 w 325119"/>
              <a:gd name="connsiteY42" fmla="*/ 326232 h 333990"/>
              <a:gd name="connsiteX43" fmla="*/ 207169 w 325119"/>
              <a:gd name="connsiteY43" fmla="*/ 311944 h 333990"/>
              <a:gd name="connsiteX44" fmla="*/ 209550 w 325119"/>
              <a:gd name="connsiteY44" fmla="*/ 269082 h 333990"/>
              <a:gd name="connsiteX45" fmla="*/ 219075 w 325119"/>
              <a:gd name="connsiteY45" fmla="*/ 266700 h 333990"/>
              <a:gd name="connsiteX46" fmla="*/ 226219 w 325119"/>
              <a:gd name="connsiteY46" fmla="*/ 261938 h 333990"/>
              <a:gd name="connsiteX47" fmla="*/ 302419 w 325119"/>
              <a:gd name="connsiteY47" fmla="*/ 259557 h 333990"/>
              <a:gd name="connsiteX48" fmla="*/ 319088 w 325119"/>
              <a:gd name="connsiteY48" fmla="*/ 240507 h 333990"/>
              <a:gd name="connsiteX49" fmla="*/ 321469 w 325119"/>
              <a:gd name="connsiteY49" fmla="*/ 233363 h 333990"/>
              <a:gd name="connsiteX50" fmla="*/ 321469 w 325119"/>
              <a:gd name="connsiteY50" fmla="*/ 178594 h 333990"/>
              <a:gd name="connsiteX51" fmla="*/ 309563 w 325119"/>
              <a:gd name="connsiteY51" fmla="*/ 166688 h 333990"/>
              <a:gd name="connsiteX52" fmla="*/ 302419 w 325119"/>
              <a:gd name="connsiteY52" fmla="*/ 161925 h 333990"/>
              <a:gd name="connsiteX53" fmla="*/ 290513 w 325119"/>
              <a:gd name="connsiteY53" fmla="*/ 150019 h 333990"/>
              <a:gd name="connsiteX54" fmla="*/ 276225 w 325119"/>
              <a:gd name="connsiteY54" fmla="*/ 138113 h 333990"/>
              <a:gd name="connsiteX55" fmla="*/ 264319 w 325119"/>
              <a:gd name="connsiteY55" fmla="*/ 128588 h 333990"/>
              <a:gd name="connsiteX56" fmla="*/ 228600 w 325119"/>
              <a:gd name="connsiteY56" fmla="*/ 130969 h 333990"/>
              <a:gd name="connsiteX57" fmla="*/ 221457 w 325119"/>
              <a:gd name="connsiteY57" fmla="*/ 135732 h 333990"/>
              <a:gd name="connsiteX58" fmla="*/ 207169 w 325119"/>
              <a:gd name="connsiteY58" fmla="*/ 142875 h 333990"/>
              <a:gd name="connsiteX59" fmla="*/ 200025 w 325119"/>
              <a:gd name="connsiteY59" fmla="*/ 152400 h 333990"/>
              <a:gd name="connsiteX60" fmla="*/ 183357 w 325119"/>
              <a:gd name="connsiteY60" fmla="*/ 159544 h 333990"/>
              <a:gd name="connsiteX61" fmla="*/ 157163 w 325119"/>
              <a:gd name="connsiteY61" fmla="*/ 157163 h 333990"/>
              <a:gd name="connsiteX62" fmla="*/ 150019 w 325119"/>
              <a:gd name="connsiteY62" fmla="*/ 154782 h 333990"/>
              <a:gd name="connsiteX63" fmla="*/ 195263 w 325119"/>
              <a:gd name="connsiteY63" fmla="*/ 152400 h 333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325119" h="333990">
                <a:moveTo>
                  <a:pt x="195263" y="152400"/>
                </a:moveTo>
                <a:cubicBezTo>
                  <a:pt x="186702" y="150973"/>
                  <a:pt x="181292" y="150835"/>
                  <a:pt x="173832" y="147638"/>
                </a:cubicBezTo>
                <a:cubicBezTo>
                  <a:pt x="170569" y="146240"/>
                  <a:pt x="167603" y="144193"/>
                  <a:pt x="164307" y="142875"/>
                </a:cubicBezTo>
                <a:cubicBezTo>
                  <a:pt x="159646" y="141011"/>
                  <a:pt x="154782" y="139700"/>
                  <a:pt x="150019" y="138113"/>
                </a:cubicBezTo>
                <a:cubicBezTo>
                  <a:pt x="147638" y="137319"/>
                  <a:pt x="145120" y="136855"/>
                  <a:pt x="142875" y="135732"/>
                </a:cubicBezTo>
                <a:lnTo>
                  <a:pt x="133350" y="130969"/>
                </a:lnTo>
                <a:cubicBezTo>
                  <a:pt x="132556" y="128588"/>
                  <a:pt x="132361" y="125914"/>
                  <a:pt x="130969" y="123825"/>
                </a:cubicBezTo>
                <a:cubicBezTo>
                  <a:pt x="127304" y="118328"/>
                  <a:pt x="121950" y="115432"/>
                  <a:pt x="116682" y="111919"/>
                </a:cubicBezTo>
                <a:cubicBezTo>
                  <a:pt x="112489" y="99344"/>
                  <a:pt x="115693" y="106866"/>
                  <a:pt x="104775" y="90488"/>
                </a:cubicBezTo>
                <a:lnTo>
                  <a:pt x="100013" y="83344"/>
                </a:lnTo>
                <a:cubicBezTo>
                  <a:pt x="93178" y="55999"/>
                  <a:pt x="102736" y="89698"/>
                  <a:pt x="92869" y="66675"/>
                </a:cubicBezTo>
                <a:cubicBezTo>
                  <a:pt x="92474" y="65754"/>
                  <a:pt x="89533" y="51790"/>
                  <a:pt x="88107" y="50007"/>
                </a:cubicBezTo>
                <a:cubicBezTo>
                  <a:pt x="86319" y="47772"/>
                  <a:pt x="83344" y="46832"/>
                  <a:pt x="80963" y="45244"/>
                </a:cubicBezTo>
                <a:lnTo>
                  <a:pt x="66675" y="23813"/>
                </a:lnTo>
                <a:cubicBezTo>
                  <a:pt x="65088" y="21432"/>
                  <a:pt x="63193" y="19229"/>
                  <a:pt x="61913" y="16669"/>
                </a:cubicBezTo>
                <a:cubicBezTo>
                  <a:pt x="60325" y="13494"/>
                  <a:pt x="59990" y="9274"/>
                  <a:pt x="57150" y="7144"/>
                </a:cubicBezTo>
                <a:cubicBezTo>
                  <a:pt x="54254" y="4972"/>
                  <a:pt x="38282" y="1236"/>
                  <a:pt x="33338" y="0"/>
                </a:cubicBezTo>
                <a:lnTo>
                  <a:pt x="9525" y="2382"/>
                </a:lnTo>
                <a:cubicBezTo>
                  <a:pt x="5189" y="4911"/>
                  <a:pt x="6628" y="12008"/>
                  <a:pt x="4763" y="16669"/>
                </a:cubicBezTo>
                <a:lnTo>
                  <a:pt x="0" y="28575"/>
                </a:lnTo>
                <a:cubicBezTo>
                  <a:pt x="794" y="44450"/>
                  <a:pt x="800" y="60384"/>
                  <a:pt x="2382" y="76200"/>
                </a:cubicBezTo>
                <a:cubicBezTo>
                  <a:pt x="3187" y="84255"/>
                  <a:pt x="5813" y="92028"/>
                  <a:pt x="7144" y="100013"/>
                </a:cubicBezTo>
                <a:cubicBezTo>
                  <a:pt x="8605" y="108782"/>
                  <a:pt x="9907" y="117539"/>
                  <a:pt x="11907" y="126207"/>
                </a:cubicBezTo>
                <a:cubicBezTo>
                  <a:pt x="13379" y="132585"/>
                  <a:pt x="15082" y="138907"/>
                  <a:pt x="16669" y="145257"/>
                </a:cubicBezTo>
                <a:cubicBezTo>
                  <a:pt x="17463" y="155576"/>
                  <a:pt x="17436" y="165991"/>
                  <a:pt x="19050" y="176213"/>
                </a:cubicBezTo>
                <a:cubicBezTo>
                  <a:pt x="19833" y="181172"/>
                  <a:pt x="23813" y="190500"/>
                  <a:pt x="23813" y="190500"/>
                </a:cubicBezTo>
                <a:cubicBezTo>
                  <a:pt x="25421" y="200150"/>
                  <a:pt x="25912" y="205435"/>
                  <a:pt x="28575" y="214313"/>
                </a:cubicBezTo>
                <a:cubicBezTo>
                  <a:pt x="30018" y="219121"/>
                  <a:pt x="31895" y="223792"/>
                  <a:pt x="33338" y="228600"/>
                </a:cubicBezTo>
                <a:cubicBezTo>
                  <a:pt x="34278" y="231735"/>
                  <a:pt x="34820" y="234978"/>
                  <a:pt x="35719" y="238125"/>
                </a:cubicBezTo>
                <a:cubicBezTo>
                  <a:pt x="36409" y="240539"/>
                  <a:pt x="37410" y="242855"/>
                  <a:pt x="38100" y="245269"/>
                </a:cubicBezTo>
                <a:cubicBezTo>
                  <a:pt x="40285" y="252917"/>
                  <a:pt x="39446" y="256140"/>
                  <a:pt x="45244" y="261938"/>
                </a:cubicBezTo>
                <a:cubicBezTo>
                  <a:pt x="47268" y="263962"/>
                  <a:pt x="50007" y="265113"/>
                  <a:pt x="52388" y="266700"/>
                </a:cubicBezTo>
                <a:cubicBezTo>
                  <a:pt x="53975" y="269081"/>
                  <a:pt x="54915" y="272056"/>
                  <a:pt x="57150" y="273844"/>
                </a:cubicBezTo>
                <a:cubicBezTo>
                  <a:pt x="59110" y="275412"/>
                  <a:pt x="62049" y="275102"/>
                  <a:pt x="64294" y="276225"/>
                </a:cubicBezTo>
                <a:cubicBezTo>
                  <a:pt x="66854" y="277505"/>
                  <a:pt x="69057" y="279400"/>
                  <a:pt x="71438" y="280988"/>
                </a:cubicBezTo>
                <a:cubicBezTo>
                  <a:pt x="72232" y="283369"/>
                  <a:pt x="72251" y="286172"/>
                  <a:pt x="73819" y="288132"/>
                </a:cubicBezTo>
                <a:cubicBezTo>
                  <a:pt x="77176" y="292328"/>
                  <a:pt x="83402" y="293707"/>
                  <a:pt x="88107" y="295275"/>
                </a:cubicBezTo>
                <a:cubicBezTo>
                  <a:pt x="89694" y="298450"/>
                  <a:pt x="90359" y="302290"/>
                  <a:pt x="92869" y="304800"/>
                </a:cubicBezTo>
                <a:cubicBezTo>
                  <a:pt x="95379" y="307310"/>
                  <a:pt x="99312" y="307802"/>
                  <a:pt x="102394" y="309563"/>
                </a:cubicBezTo>
                <a:cubicBezTo>
                  <a:pt x="115183" y="316871"/>
                  <a:pt x="103420" y="312795"/>
                  <a:pt x="119063" y="316707"/>
                </a:cubicBezTo>
                <a:cubicBezTo>
                  <a:pt x="124308" y="324575"/>
                  <a:pt x="121908" y="324141"/>
                  <a:pt x="130969" y="326232"/>
                </a:cubicBezTo>
                <a:cubicBezTo>
                  <a:pt x="138857" y="328052"/>
                  <a:pt x="154782" y="330994"/>
                  <a:pt x="154782" y="330994"/>
                </a:cubicBezTo>
                <a:cubicBezTo>
                  <a:pt x="170657" y="329407"/>
                  <a:pt x="197362" y="341368"/>
                  <a:pt x="202407" y="326232"/>
                </a:cubicBezTo>
                <a:lnTo>
                  <a:pt x="207169" y="311944"/>
                </a:lnTo>
                <a:cubicBezTo>
                  <a:pt x="207963" y="297657"/>
                  <a:pt x="205908" y="282920"/>
                  <a:pt x="209550" y="269082"/>
                </a:cubicBezTo>
                <a:cubicBezTo>
                  <a:pt x="210383" y="265917"/>
                  <a:pt x="216067" y="267989"/>
                  <a:pt x="219075" y="266700"/>
                </a:cubicBezTo>
                <a:cubicBezTo>
                  <a:pt x="221705" y="265573"/>
                  <a:pt x="223368" y="262182"/>
                  <a:pt x="226219" y="261938"/>
                </a:cubicBezTo>
                <a:cubicBezTo>
                  <a:pt x="251539" y="259768"/>
                  <a:pt x="277019" y="260351"/>
                  <a:pt x="302419" y="259557"/>
                </a:cubicBezTo>
                <a:cubicBezTo>
                  <a:pt x="313531" y="242888"/>
                  <a:pt x="307181" y="248444"/>
                  <a:pt x="319088" y="240507"/>
                </a:cubicBezTo>
                <a:cubicBezTo>
                  <a:pt x="319882" y="238126"/>
                  <a:pt x="320779" y="235777"/>
                  <a:pt x="321469" y="233363"/>
                </a:cubicBezTo>
                <a:cubicBezTo>
                  <a:pt x="327222" y="213227"/>
                  <a:pt x="325364" y="208463"/>
                  <a:pt x="321469" y="178594"/>
                </a:cubicBezTo>
                <a:cubicBezTo>
                  <a:pt x="320132" y="168339"/>
                  <a:pt x="316859" y="169120"/>
                  <a:pt x="309563" y="166688"/>
                </a:cubicBezTo>
                <a:cubicBezTo>
                  <a:pt x="307182" y="165100"/>
                  <a:pt x="304443" y="163949"/>
                  <a:pt x="302419" y="161925"/>
                </a:cubicBezTo>
                <a:cubicBezTo>
                  <a:pt x="286544" y="146050"/>
                  <a:pt x="309565" y="162721"/>
                  <a:pt x="290513" y="150019"/>
                </a:cubicBezTo>
                <a:cubicBezTo>
                  <a:pt x="278907" y="132611"/>
                  <a:pt x="294355" y="153221"/>
                  <a:pt x="276225" y="138113"/>
                </a:cubicBezTo>
                <a:cubicBezTo>
                  <a:pt x="261864" y="126145"/>
                  <a:pt x="281376" y="134273"/>
                  <a:pt x="264319" y="128588"/>
                </a:cubicBezTo>
                <a:cubicBezTo>
                  <a:pt x="252413" y="129382"/>
                  <a:pt x="240370" y="129007"/>
                  <a:pt x="228600" y="130969"/>
                </a:cubicBezTo>
                <a:cubicBezTo>
                  <a:pt x="225777" y="131439"/>
                  <a:pt x="224017" y="134452"/>
                  <a:pt x="221457" y="135732"/>
                </a:cubicBezTo>
                <a:cubicBezTo>
                  <a:pt x="201726" y="145598"/>
                  <a:pt x="227657" y="129219"/>
                  <a:pt x="207169" y="142875"/>
                </a:cubicBezTo>
                <a:cubicBezTo>
                  <a:pt x="204788" y="146050"/>
                  <a:pt x="203038" y="149817"/>
                  <a:pt x="200025" y="152400"/>
                </a:cubicBezTo>
                <a:cubicBezTo>
                  <a:pt x="196279" y="155611"/>
                  <a:pt x="188195" y="157931"/>
                  <a:pt x="183357" y="159544"/>
                </a:cubicBezTo>
                <a:cubicBezTo>
                  <a:pt x="174626" y="158750"/>
                  <a:pt x="165842" y="158403"/>
                  <a:pt x="157163" y="157163"/>
                </a:cubicBezTo>
                <a:cubicBezTo>
                  <a:pt x="154678" y="156808"/>
                  <a:pt x="151794" y="156557"/>
                  <a:pt x="150019" y="154782"/>
                </a:cubicBezTo>
                <a:lnTo>
                  <a:pt x="195263" y="152400"/>
                </a:lnTo>
                <a:close/>
              </a:path>
            </a:pathLst>
          </a:custGeom>
          <a:solidFill>
            <a:srgbClr val="FFC000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>
              <a:solidFill>
                <a:srgbClr val="7030A0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5333196" y="3393666"/>
            <a:ext cx="2037495" cy="29133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36000" rtlCol="0" anchor="ctr"/>
          <a:lstStyle/>
          <a:p>
            <a:pPr algn="ctr"/>
            <a:r>
              <a:rPr lang="hr-HR" b="1" dirty="0" smtClean="0">
                <a:solidFill>
                  <a:srgbClr val="7030A0"/>
                </a:solidFill>
              </a:rPr>
              <a:t>NP Sjeverni Velebit</a:t>
            </a:r>
            <a:endParaRPr lang="hr-HR" b="1" dirty="0">
              <a:solidFill>
                <a:srgbClr val="7030A0"/>
              </a:solidFill>
            </a:endParaRPr>
          </a:p>
        </p:txBody>
      </p:sp>
      <p:sp>
        <p:nvSpPr>
          <p:cNvPr id="16" name="Rezervirano mjesto teksta 3"/>
          <p:cNvSpPr txBox="1">
            <a:spLocks/>
          </p:cNvSpPr>
          <p:nvPr/>
        </p:nvSpPr>
        <p:spPr>
          <a:xfrm>
            <a:off x="-4514" y="589759"/>
            <a:ext cx="9041010" cy="2386416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6000" indent="-216000">
              <a:spcBef>
                <a:spcPts val="600"/>
              </a:spcBef>
              <a:buFont typeface="Calibri" panose="020F0502020204030204" pitchFamily="34" charset="0"/>
              <a:buChar char="‒"/>
            </a:pPr>
            <a:r>
              <a:rPr lang="hr-HR" altLang="sr-Latn-RS" sz="2200" dirty="0" smtClean="0"/>
              <a:t>Velebit je uvršten na </a:t>
            </a:r>
            <a:r>
              <a:rPr lang="hr-HR" altLang="sr-Latn-RS" sz="2200" b="1" dirty="0" smtClean="0">
                <a:solidFill>
                  <a:srgbClr val="FF0000"/>
                </a:solidFill>
              </a:rPr>
              <a:t>UNESCO-u listu svjetske prirodne baštine </a:t>
            </a:r>
            <a:r>
              <a:rPr lang="hr-HR" altLang="sr-Latn-RS" sz="2200" dirty="0" smtClean="0"/>
              <a:t>(1978.)</a:t>
            </a:r>
          </a:p>
          <a:p>
            <a:pPr marL="216000" indent="-216000">
              <a:spcBef>
                <a:spcPts val="600"/>
              </a:spcBef>
              <a:buFont typeface="Calibri" panose="020F0502020204030204" pitchFamily="34" charset="0"/>
              <a:buChar char="‒"/>
            </a:pPr>
            <a:r>
              <a:rPr lang="hr-HR" altLang="sr-Latn-RS" sz="2200" b="1" dirty="0" smtClean="0">
                <a:solidFill>
                  <a:srgbClr val="FF0000"/>
                </a:solidFill>
              </a:rPr>
              <a:t>park prirode </a:t>
            </a:r>
            <a:r>
              <a:rPr lang="hr-HR" altLang="sr-Latn-RS" sz="2200" dirty="0">
                <a:highlight>
                  <a:srgbClr val="FFFF00"/>
                </a:highlight>
                <a:latin typeface="+mj-lt"/>
                <a:ea typeface="Calibri"/>
                <a:cs typeface="Times New Roman"/>
              </a:rPr>
              <a:t>Velebit</a:t>
            </a:r>
            <a:r>
              <a:rPr lang="hr-HR" altLang="sr-Latn-RS" sz="2200" dirty="0" smtClean="0"/>
              <a:t> (1981.)</a:t>
            </a:r>
          </a:p>
          <a:p>
            <a:pPr marL="216000" indent="-216000">
              <a:spcBef>
                <a:spcPts val="600"/>
              </a:spcBef>
              <a:buFont typeface="Calibri" panose="020F0502020204030204" pitchFamily="34" charset="0"/>
              <a:buChar char="‒"/>
            </a:pPr>
            <a:r>
              <a:rPr lang="hr-HR" altLang="sr-Latn-RS" sz="2200" b="1" dirty="0" smtClean="0">
                <a:solidFill>
                  <a:srgbClr val="FF0000"/>
                </a:solidFill>
              </a:rPr>
              <a:t>nacionalni parkovi </a:t>
            </a:r>
            <a:r>
              <a:rPr lang="hr-HR" altLang="sr-Latn-RS" sz="2200" dirty="0">
                <a:highlight>
                  <a:srgbClr val="FFFF00"/>
                </a:highlight>
                <a:latin typeface="+mj-lt"/>
                <a:ea typeface="Calibri"/>
                <a:cs typeface="Times New Roman"/>
              </a:rPr>
              <a:t>Sjeverni Velebit</a:t>
            </a:r>
            <a:r>
              <a:rPr lang="hr-HR" altLang="sr-Latn-RS" sz="2200" dirty="0" smtClean="0"/>
              <a:t> (1999.) i </a:t>
            </a:r>
            <a:r>
              <a:rPr lang="hr-HR" altLang="sr-Latn-RS" sz="2200" dirty="0">
                <a:highlight>
                  <a:srgbClr val="FFFF00"/>
                </a:highlight>
                <a:latin typeface="+mj-lt"/>
                <a:ea typeface="Calibri"/>
                <a:cs typeface="Times New Roman"/>
              </a:rPr>
              <a:t>Paklenica</a:t>
            </a:r>
            <a:r>
              <a:rPr lang="hr-HR" altLang="sr-Latn-RS" sz="2200" dirty="0" smtClean="0"/>
              <a:t> (1949.)</a:t>
            </a:r>
          </a:p>
          <a:p>
            <a:pPr marL="216000" indent="-216000">
              <a:spcBef>
                <a:spcPts val="600"/>
              </a:spcBef>
              <a:buFont typeface="Calibri" panose="020F0502020204030204" pitchFamily="34" charset="0"/>
              <a:buChar char="‒"/>
            </a:pPr>
            <a:r>
              <a:rPr lang="hr-HR" altLang="sr-Latn-RS" sz="2200" b="1" dirty="0" smtClean="0">
                <a:solidFill>
                  <a:srgbClr val="FF0000"/>
                </a:solidFill>
              </a:rPr>
              <a:t>strogi rezervat </a:t>
            </a:r>
            <a:r>
              <a:rPr lang="hr-HR" altLang="sr-Latn-RS" sz="2200" dirty="0">
                <a:highlight>
                  <a:srgbClr val="FFFF00"/>
                </a:highlight>
                <a:latin typeface="+mj-lt"/>
                <a:ea typeface="Calibri"/>
                <a:cs typeface="Times New Roman"/>
              </a:rPr>
              <a:t>Hajdučki i Rožanski </a:t>
            </a:r>
            <a:br>
              <a:rPr lang="hr-HR" altLang="sr-Latn-RS" sz="2200" dirty="0">
                <a:highlight>
                  <a:srgbClr val="FFFF00"/>
                </a:highlight>
                <a:latin typeface="+mj-lt"/>
                <a:ea typeface="Calibri"/>
                <a:cs typeface="Times New Roman"/>
              </a:rPr>
            </a:br>
            <a:r>
              <a:rPr lang="hr-HR" altLang="sr-Latn-RS" sz="2200" dirty="0">
                <a:highlight>
                  <a:srgbClr val="FFFF00"/>
                </a:highlight>
                <a:latin typeface="+mj-lt"/>
                <a:ea typeface="Calibri"/>
                <a:cs typeface="Times New Roman"/>
              </a:rPr>
              <a:t>kukovi</a:t>
            </a:r>
            <a:r>
              <a:rPr lang="hr-HR" altLang="sr-Latn-RS" sz="2200" dirty="0" smtClean="0"/>
              <a:t> (1969.)</a:t>
            </a:r>
          </a:p>
          <a:p>
            <a:pPr marL="216000" indent="-216000">
              <a:spcBef>
                <a:spcPts val="600"/>
              </a:spcBef>
              <a:buFont typeface="Calibri" panose="020F0502020204030204" pitchFamily="34" charset="0"/>
              <a:buChar char="‒"/>
            </a:pPr>
            <a:r>
              <a:rPr lang="hr-HR" altLang="sr-Latn-RS" sz="2200" dirty="0">
                <a:highlight>
                  <a:srgbClr val="FFFF00"/>
                </a:highlight>
                <a:latin typeface="+mj-lt"/>
                <a:ea typeface="Calibri"/>
                <a:cs typeface="Times New Roman"/>
              </a:rPr>
              <a:t>Cerovačke pećine</a:t>
            </a:r>
            <a:r>
              <a:rPr lang="hr-HR" altLang="sr-Latn-RS" dirty="0"/>
              <a:t> </a:t>
            </a:r>
            <a:r>
              <a:rPr lang="hr-HR" altLang="sr-Latn-RS" sz="2000" dirty="0"/>
              <a:t>i </a:t>
            </a:r>
            <a:r>
              <a:rPr lang="hr-HR" altLang="sr-Latn-RS" sz="2200" dirty="0">
                <a:highlight>
                  <a:srgbClr val="FFFF00"/>
                </a:highlight>
                <a:latin typeface="+mj-lt"/>
                <a:ea typeface="Calibri"/>
                <a:cs typeface="Times New Roman"/>
              </a:rPr>
              <a:t>Lukina jama</a:t>
            </a:r>
          </a:p>
        </p:txBody>
      </p:sp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Velebit – prirodne znamenitosti</a:t>
            </a:r>
            <a:endParaRPr lang="hr-HR" dirty="0"/>
          </a:p>
        </p:txBody>
      </p:sp>
      <p:grpSp>
        <p:nvGrpSpPr>
          <p:cNvPr id="11" name="Group 10"/>
          <p:cNvGrpSpPr/>
          <p:nvPr/>
        </p:nvGrpSpPr>
        <p:grpSpPr>
          <a:xfrm>
            <a:off x="147610" y="3245016"/>
            <a:ext cx="3920334" cy="3544610"/>
            <a:chOff x="3594" y="3371551"/>
            <a:chExt cx="3920334" cy="3544610"/>
          </a:xfrm>
        </p:grpSpPr>
        <p:pic>
          <p:nvPicPr>
            <p:cNvPr id="26" name="Rezervirano mjesto sadržaja 4" descr="22053 Geografija Hrvatske_Page_210.jpg"/>
            <p:cNvPicPr>
              <a:picLocks noChangeAspect="1"/>
            </p:cNvPicPr>
            <p:nvPr/>
          </p:nvPicPr>
          <p:blipFill rotWithShape="1">
            <a:blip r:embed="rId4" cstate="email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6331" y="3371551"/>
              <a:ext cx="3847597" cy="3222459"/>
            </a:xfrm>
            <a:prstGeom prst="rect">
              <a:avLst/>
            </a:prstGeom>
            <a:ln w="57150">
              <a:solidFill>
                <a:schemeClr val="bg1"/>
              </a:solidFill>
            </a:ln>
          </p:spPr>
        </p:pic>
        <p:sp>
          <p:nvSpPr>
            <p:cNvPr id="27" name="Rectangle 26"/>
            <p:cNvSpPr/>
            <p:nvPr/>
          </p:nvSpPr>
          <p:spPr>
            <a:xfrm>
              <a:off x="3594" y="6577607"/>
              <a:ext cx="2518025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hr-HR" altLang="sr-Latn-RS" sz="1600" dirty="0" smtClean="0"/>
                <a:t>Hajdučki </a:t>
              </a:r>
              <a:r>
                <a:rPr lang="hr-HR" altLang="sr-Latn-RS" sz="1600" dirty="0"/>
                <a:t>i </a:t>
              </a:r>
              <a:r>
                <a:rPr lang="hr-HR" altLang="sr-Latn-RS" sz="1600" dirty="0" smtClean="0"/>
                <a:t>Rožanski kukovi</a:t>
              </a:r>
              <a:endParaRPr lang="hr-HR" sz="1600" i="1" dirty="0"/>
            </a:p>
          </p:txBody>
        </p:sp>
      </p:grpSp>
      <p:pic>
        <p:nvPicPr>
          <p:cNvPr id="5122" name="Picture 2" descr="http://www.pp-velebit.hr/templates/pp-velebitv3.1/images/logo3.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334"/>
          <a:stretch/>
        </p:blipFill>
        <p:spPr bwMode="auto">
          <a:xfrm>
            <a:off x="7948605" y="1149078"/>
            <a:ext cx="1195395" cy="1267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val 5"/>
          <p:cNvSpPr/>
          <p:nvPr/>
        </p:nvSpPr>
        <p:spPr>
          <a:xfrm>
            <a:off x="8238130" y="5645488"/>
            <a:ext cx="905869" cy="545301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16617035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750"/>
                            </p:stCondLst>
                            <p:childTnLst>
                              <p:par>
                                <p:cTn id="4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250"/>
                            </p:stCondLst>
                            <p:childTnLst>
                              <p:par>
                                <p:cTn id="5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500"/>
                            </p:stCondLst>
                            <p:childTnLst>
                              <p:par>
                                <p:cTn id="6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  <p:bldP spid="24" grpId="0" animBg="1"/>
      <p:bldP spid="28" grpId="0" animBg="1"/>
      <p:bldP spid="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altLang="sr-Latn-RS" dirty="0" smtClean="0"/>
              <a:t>NP Sjeverni Velebit</a:t>
            </a:r>
          </a:p>
        </p:txBody>
      </p:sp>
      <p:sp>
        <p:nvSpPr>
          <p:cNvPr id="15364" name="Rezervirano mjesto teksta 3"/>
          <p:cNvSpPr>
            <a:spLocks noGrp="1"/>
          </p:cNvSpPr>
          <p:nvPr>
            <p:ph type="body" sz="half" idx="4294967295"/>
          </p:nvPr>
        </p:nvSpPr>
        <p:spPr>
          <a:xfrm>
            <a:off x="37976" y="692697"/>
            <a:ext cx="4318000" cy="2304256"/>
          </a:xfrm>
        </p:spPr>
        <p:txBody>
          <a:bodyPr>
            <a:noAutofit/>
          </a:bodyPr>
          <a:lstStyle/>
          <a:p>
            <a:pPr marL="285750" indent="-285750">
              <a:buFont typeface="Calibri" panose="020F0502020204030204" pitchFamily="34" charset="0"/>
              <a:buChar char="‒"/>
            </a:pPr>
            <a:r>
              <a:rPr lang="hr-HR" altLang="sr-Latn-RS" sz="2200" dirty="0" smtClean="0"/>
              <a:t>proglašen NP – 1999.</a:t>
            </a:r>
          </a:p>
          <a:p>
            <a:pPr marL="285750" indent="-285750">
              <a:buFont typeface="Calibri" panose="020F0502020204030204" pitchFamily="34" charset="0"/>
              <a:buChar char="‒"/>
            </a:pPr>
            <a:r>
              <a:rPr lang="hr-HR" altLang="sr-Latn-RS" sz="2200" dirty="0" smtClean="0"/>
              <a:t>najveća koncentracija vrijednih geomorfoloških objekata te biljnih i životinjskih vrsta</a:t>
            </a:r>
          </a:p>
          <a:p>
            <a:pPr marL="285750" indent="-285750">
              <a:buFont typeface="Calibri" panose="020F0502020204030204" pitchFamily="34" charset="0"/>
              <a:buChar char="‒"/>
            </a:pPr>
            <a:r>
              <a:rPr lang="hr-HR" altLang="sr-Latn-RS" sz="2200" dirty="0">
                <a:highlight>
                  <a:srgbClr val="FFFF00"/>
                </a:highlight>
                <a:latin typeface="+mj-lt"/>
                <a:ea typeface="Calibri"/>
                <a:cs typeface="Times New Roman"/>
              </a:rPr>
              <a:t>velebitski botanički vrt</a:t>
            </a:r>
          </a:p>
          <a:p>
            <a:pPr marL="285750" indent="-285750">
              <a:spcBef>
                <a:spcPts val="600"/>
              </a:spcBef>
              <a:buFont typeface="Calibri" panose="020F0502020204030204" pitchFamily="34" charset="0"/>
              <a:buChar char="‒"/>
            </a:pPr>
            <a:r>
              <a:rPr lang="hr-HR" altLang="sr-Latn-RS" sz="2200" b="1" dirty="0">
                <a:solidFill>
                  <a:srgbClr val="FF0000"/>
                </a:solidFill>
                <a:highlight>
                  <a:srgbClr val="FFFF00"/>
                </a:highlight>
                <a:latin typeface="+mj-lt"/>
                <a:ea typeface="Calibri"/>
                <a:cs typeface="Times New Roman"/>
              </a:rPr>
              <a:t>Lukina Jama</a:t>
            </a:r>
            <a:r>
              <a:rPr lang="hr-HR" altLang="sr-Latn-RS" sz="2200" dirty="0"/>
              <a:t> </a:t>
            </a:r>
            <a:r>
              <a:rPr lang="hr-HR" altLang="sr-Latn-RS" sz="2200" i="1" dirty="0"/>
              <a:t>(duboka 1431 m)</a:t>
            </a:r>
            <a:endParaRPr lang="hr-HR" altLang="sr-Latn-RS" sz="2200" i="1" dirty="0" smtClean="0"/>
          </a:p>
        </p:txBody>
      </p:sp>
      <p:pic>
        <p:nvPicPr>
          <p:cNvPr id="10242" name="Picture 2" descr="http://www.visitadriatic.eu/wp-content/uploads/2015/09/sjeverni-velebit1.jpg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6775" y="3120571"/>
            <a:ext cx="8921470" cy="3620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http://totalcroatia.eu/?ACT=29&amp;f=ulaz_u_jamu_hps_tekst.png&amp;fid=55&amp;d=7610&amp;"/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874" b="6234"/>
          <a:stretch/>
        </p:blipFill>
        <p:spPr bwMode="auto">
          <a:xfrm>
            <a:off x="4139952" y="150540"/>
            <a:ext cx="4868293" cy="2849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utoShape 2" descr="Image result for np sjeverni velebit logo 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r-HR"/>
          </a:p>
        </p:txBody>
      </p:sp>
      <p:sp>
        <p:nvSpPr>
          <p:cNvPr id="3" name="AutoShape 4" descr="Image result for np sjeverni velebit logo 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r-HR"/>
          </a:p>
        </p:txBody>
      </p:sp>
      <p:sp>
        <p:nvSpPr>
          <p:cNvPr id="4" name="AutoShape 6" descr="Image result for np sjeverni velebit logo 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r-HR"/>
          </a:p>
        </p:txBody>
      </p:sp>
      <p:sp>
        <p:nvSpPr>
          <p:cNvPr id="5" name="AutoShape 8" descr="Image result for np sjeverni velebit logo 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r-HR"/>
          </a:p>
        </p:txBody>
      </p:sp>
      <p:pic>
        <p:nvPicPr>
          <p:cNvPr id="4105" name="Picture 9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57" t="39091" r="68951" b="39215"/>
          <a:stretch/>
        </p:blipFill>
        <p:spPr bwMode="auto">
          <a:xfrm>
            <a:off x="4116201" y="140503"/>
            <a:ext cx="735733" cy="71920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Rectangle 10"/>
          <p:cNvSpPr/>
          <p:nvPr/>
        </p:nvSpPr>
        <p:spPr>
          <a:xfrm>
            <a:off x="7031422" y="2660724"/>
            <a:ext cx="1976823" cy="338554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algn="r"/>
            <a:r>
              <a:rPr lang="hr-HR" altLang="sr-Latn-RS" sz="1600" dirty="0" smtClean="0"/>
              <a:t>Lukina jama (1431 m)</a:t>
            </a:r>
            <a:endParaRPr lang="hr-HR" sz="1600" i="1" dirty="0"/>
          </a:p>
        </p:txBody>
      </p:sp>
    </p:spTree>
    <p:extLst>
      <p:ext uri="{BB962C8B-B14F-4D97-AF65-F5344CB8AC3E}">
        <p14:creationId xmlns:p14="http://schemas.microsoft.com/office/powerpoint/2010/main" val="6235426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53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10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153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75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153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153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25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altLang="sr-Latn-RS" smtClean="0"/>
              <a:t>NP Paklenica</a:t>
            </a:r>
          </a:p>
        </p:txBody>
      </p:sp>
      <p:sp>
        <p:nvSpPr>
          <p:cNvPr id="9219" name="Rezervirano mjesto teksta 3"/>
          <p:cNvSpPr>
            <a:spLocks noGrp="1"/>
          </p:cNvSpPr>
          <p:nvPr>
            <p:ph type="body" sz="half" idx="4294967295"/>
          </p:nvPr>
        </p:nvSpPr>
        <p:spPr>
          <a:xfrm>
            <a:off x="0" y="692696"/>
            <a:ext cx="9144000" cy="5832648"/>
          </a:xfrm>
        </p:spPr>
        <p:txBody>
          <a:bodyPr>
            <a:normAutofit/>
          </a:bodyPr>
          <a:lstStyle/>
          <a:p>
            <a:pPr marL="285750" indent="-285750">
              <a:spcBef>
                <a:spcPts val="600"/>
              </a:spcBef>
              <a:buFont typeface="Calibri" panose="020F0502020204030204" pitchFamily="34" charset="0"/>
              <a:buChar char="‒"/>
            </a:pPr>
            <a:r>
              <a:rPr lang="hr-HR" altLang="sr-Latn-RS" sz="2200" dirty="0" smtClean="0"/>
              <a:t>naziv je dobila po </a:t>
            </a:r>
            <a:r>
              <a:rPr lang="hr-HR" altLang="sr-Latn-RS" sz="2200" b="1" dirty="0" smtClean="0">
                <a:solidFill>
                  <a:srgbClr val="FF0000"/>
                </a:solidFill>
              </a:rPr>
              <a:t>borovoj</a:t>
            </a:r>
            <a:r>
              <a:rPr lang="hr-HR" altLang="sr-Latn-RS" sz="2200" dirty="0" smtClean="0">
                <a:solidFill>
                  <a:srgbClr val="FF0000"/>
                </a:solidFill>
              </a:rPr>
              <a:t> </a:t>
            </a:r>
            <a:r>
              <a:rPr lang="hr-HR" altLang="sr-Latn-RS" sz="2200" b="1" dirty="0" smtClean="0">
                <a:solidFill>
                  <a:srgbClr val="FF0000"/>
                </a:solidFill>
              </a:rPr>
              <a:t>smoli</a:t>
            </a:r>
            <a:r>
              <a:rPr lang="hr-HR" altLang="sr-Latn-RS" sz="2200" dirty="0" smtClean="0">
                <a:solidFill>
                  <a:srgbClr val="FF0000"/>
                </a:solidFill>
              </a:rPr>
              <a:t> </a:t>
            </a:r>
            <a:r>
              <a:rPr lang="hr-HR" altLang="sr-Latn-RS" sz="2200" dirty="0" smtClean="0"/>
              <a:t>(</a:t>
            </a:r>
            <a:r>
              <a:rPr lang="hr-HR" altLang="sr-Latn-RS" sz="2200" b="1" dirty="0" smtClean="0">
                <a:solidFill>
                  <a:srgbClr val="FF0000"/>
                </a:solidFill>
              </a:rPr>
              <a:t>paklina</a:t>
            </a:r>
            <a:r>
              <a:rPr lang="hr-HR" altLang="sr-Latn-RS" sz="2200" dirty="0" smtClean="0"/>
              <a:t>) koju je domaće stanovništvo prodavalo </a:t>
            </a:r>
          </a:p>
          <a:p>
            <a:pPr marL="285750" indent="-285750">
              <a:spcBef>
                <a:spcPts val="600"/>
              </a:spcBef>
              <a:buFont typeface="Calibri" panose="020F0502020204030204" pitchFamily="34" charset="0"/>
              <a:buChar char="‒"/>
            </a:pPr>
            <a:r>
              <a:rPr lang="hr-HR" altLang="sr-Latn-RS" sz="2200" dirty="0" smtClean="0"/>
              <a:t>nacionalnim parkom proglašena 1949. godine</a:t>
            </a:r>
          </a:p>
          <a:p>
            <a:pPr marL="285750" indent="-285750">
              <a:spcBef>
                <a:spcPts val="1000"/>
              </a:spcBef>
              <a:buFont typeface="Calibri" panose="020F0502020204030204" pitchFamily="34" charset="0"/>
              <a:buChar char="‒"/>
            </a:pPr>
            <a:r>
              <a:rPr lang="hr-HR" altLang="sr-Latn-RS" sz="2200" dirty="0" smtClean="0"/>
              <a:t>obuhvaća </a:t>
            </a:r>
            <a:r>
              <a:rPr lang="hr-HR" altLang="sr-Latn-RS" sz="2200" dirty="0">
                <a:highlight>
                  <a:srgbClr val="FFFF00"/>
                </a:highlight>
                <a:latin typeface="+mj-lt"/>
                <a:ea typeface="Calibri"/>
                <a:cs typeface="Times New Roman"/>
              </a:rPr>
              <a:t>kanjone </a:t>
            </a:r>
            <a:r>
              <a:rPr lang="hr-HR" altLang="sr-Latn-RS" sz="2200" b="1" dirty="0">
                <a:solidFill>
                  <a:srgbClr val="FF0000"/>
                </a:solidFill>
                <a:highlight>
                  <a:srgbClr val="FFFF00"/>
                </a:highlight>
                <a:latin typeface="+mj-lt"/>
                <a:ea typeface="Calibri"/>
                <a:cs typeface="Times New Roman"/>
              </a:rPr>
              <a:t>Velike</a:t>
            </a:r>
            <a:r>
              <a:rPr lang="hr-HR" altLang="sr-Latn-RS" sz="2200" dirty="0">
                <a:solidFill>
                  <a:srgbClr val="FF0000"/>
                </a:solidFill>
                <a:highlight>
                  <a:srgbClr val="FFFF00"/>
                </a:highlight>
                <a:latin typeface="+mj-lt"/>
                <a:ea typeface="Calibri"/>
                <a:cs typeface="Times New Roman"/>
              </a:rPr>
              <a:t> </a:t>
            </a:r>
            <a:r>
              <a:rPr lang="hr-HR" altLang="sr-Latn-RS" sz="2200" dirty="0">
                <a:highlight>
                  <a:srgbClr val="FFFF00"/>
                </a:highlight>
                <a:latin typeface="+mj-lt"/>
                <a:ea typeface="Calibri"/>
                <a:cs typeface="Times New Roman"/>
              </a:rPr>
              <a:t>i </a:t>
            </a:r>
            <a:r>
              <a:rPr lang="hr-HR" altLang="sr-Latn-RS" sz="2200" b="1" dirty="0">
                <a:solidFill>
                  <a:srgbClr val="FF0000"/>
                </a:solidFill>
                <a:highlight>
                  <a:srgbClr val="FFFF00"/>
                </a:highlight>
                <a:latin typeface="+mj-lt"/>
                <a:ea typeface="Calibri"/>
                <a:cs typeface="Times New Roman"/>
              </a:rPr>
              <a:t>Male</a:t>
            </a:r>
            <a:r>
              <a:rPr lang="hr-HR" altLang="sr-Latn-RS" sz="2200" dirty="0">
                <a:solidFill>
                  <a:srgbClr val="FF0000"/>
                </a:solidFill>
                <a:highlight>
                  <a:srgbClr val="FFFF00"/>
                </a:highlight>
                <a:latin typeface="+mj-lt"/>
                <a:ea typeface="Calibri"/>
                <a:cs typeface="Times New Roman"/>
              </a:rPr>
              <a:t> </a:t>
            </a:r>
            <a:r>
              <a:rPr lang="hr-HR" altLang="sr-Latn-RS" sz="2200" b="1" dirty="0">
                <a:solidFill>
                  <a:srgbClr val="FF0000"/>
                </a:solidFill>
                <a:highlight>
                  <a:srgbClr val="FFFF00"/>
                </a:highlight>
                <a:latin typeface="+mj-lt"/>
                <a:ea typeface="Calibri"/>
                <a:cs typeface="Times New Roman"/>
              </a:rPr>
              <a:t>Paklenice</a:t>
            </a:r>
            <a:r>
              <a:rPr lang="hr-HR" altLang="sr-Latn-RS" sz="2200" dirty="0">
                <a:solidFill>
                  <a:srgbClr val="FF0000"/>
                </a:solidFill>
                <a:highlight>
                  <a:srgbClr val="FFFF00"/>
                </a:highlight>
                <a:latin typeface="+mj-lt"/>
                <a:ea typeface="Calibri"/>
                <a:cs typeface="Times New Roman"/>
              </a:rPr>
              <a:t> </a:t>
            </a:r>
            <a:r>
              <a:rPr lang="hr-HR" altLang="sr-Latn-RS" sz="2200" dirty="0" smtClean="0"/>
              <a:t>(potoci Velika i Mala Paklenica)</a:t>
            </a:r>
          </a:p>
          <a:p>
            <a:pPr marL="285750" indent="-285750">
              <a:spcBef>
                <a:spcPts val="1000"/>
              </a:spcBef>
              <a:buFont typeface="Calibri" panose="020F0502020204030204" pitchFamily="34" charset="0"/>
              <a:buChar char="‒"/>
            </a:pPr>
            <a:r>
              <a:rPr lang="hr-HR" altLang="sr-Latn-RS" sz="2200" b="1" dirty="0" smtClean="0">
                <a:solidFill>
                  <a:srgbClr val="FF0000"/>
                </a:solidFill>
              </a:rPr>
              <a:t>znamenitosti:  </a:t>
            </a:r>
            <a:r>
              <a:rPr lang="hr-HR" altLang="sr-Latn-RS" sz="2200" dirty="0">
                <a:highlight>
                  <a:srgbClr val="FFFF00"/>
                </a:highlight>
                <a:latin typeface="+mj-lt"/>
                <a:ea typeface="Calibri"/>
                <a:cs typeface="Times New Roman"/>
              </a:rPr>
              <a:t>špilja Manita peć </a:t>
            </a:r>
            <a:r>
              <a:rPr lang="hr-HR" altLang="sr-Latn-RS" sz="2200" dirty="0"/>
              <a:t>i </a:t>
            </a:r>
            <a:r>
              <a:rPr lang="hr-HR" altLang="sr-Latn-RS" sz="2200" dirty="0">
                <a:highlight>
                  <a:srgbClr val="FFFF00"/>
                </a:highlight>
                <a:latin typeface="+mj-lt"/>
                <a:ea typeface="Calibri"/>
                <a:cs typeface="Times New Roman"/>
              </a:rPr>
              <a:t>stijena Anića kuk </a:t>
            </a:r>
            <a:r>
              <a:rPr lang="hr-HR" altLang="sr-Latn-RS" sz="2200" dirty="0"/>
              <a:t>(slobodno </a:t>
            </a:r>
            <a:r>
              <a:rPr lang="hr-HR" altLang="sr-Latn-RS" sz="2200" dirty="0" smtClean="0"/>
              <a:t>penjanje), brojni krški oblici reljefa </a:t>
            </a:r>
            <a:r>
              <a:rPr lang="hr-HR" altLang="sr-Latn-RS" sz="2200" i="1" dirty="0" smtClean="0"/>
              <a:t>(ponikve, špilje, jame, kamenice i škrape)</a:t>
            </a:r>
            <a:r>
              <a:rPr lang="hr-HR" altLang="sr-Latn-RS" sz="2200" dirty="0" smtClean="0"/>
              <a:t> te bogata flora i fauna</a:t>
            </a:r>
          </a:p>
        </p:txBody>
      </p:sp>
      <p:pic>
        <p:nvPicPr>
          <p:cNvPr id="1028" name="Picture 4" descr="http://www.np-paklenica.hr/templates/gk_musicstate/images/logo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361"/>
          <a:stretch/>
        </p:blipFill>
        <p:spPr bwMode="auto">
          <a:xfrm>
            <a:off x="8316259" y="-126851"/>
            <a:ext cx="787993" cy="102449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/>
          <p:cNvGrpSpPr/>
          <p:nvPr/>
        </p:nvGrpSpPr>
        <p:grpSpPr>
          <a:xfrm>
            <a:off x="77841" y="3579178"/>
            <a:ext cx="8976421" cy="3234198"/>
            <a:chOff x="77841" y="3261306"/>
            <a:chExt cx="8976421" cy="3234198"/>
          </a:xfrm>
        </p:grpSpPr>
        <p:pic>
          <p:nvPicPr>
            <p:cNvPr id="1026" name="Picture 2" descr="http://www.camping-torkul.com/wp-content/uploads/2014/12/nppa6.jpg"/>
            <p:cNvPicPr>
              <a:picLocks noChangeAspect="1" noChangeArrowheads="1"/>
            </p:cNvPicPr>
            <p:nvPr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4880490" y="3305570"/>
              <a:ext cx="4173772" cy="31303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/>
            <p:cNvSpPr/>
            <p:nvPr/>
          </p:nvSpPr>
          <p:spPr>
            <a:xfrm>
              <a:off x="4874257" y="6198976"/>
              <a:ext cx="1118319" cy="25436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anchor="ctr">
              <a:spAutoFit/>
            </a:bodyPr>
            <a:lstStyle/>
            <a:p>
              <a:r>
                <a:rPr lang="hr-HR" sz="1600" dirty="0" smtClean="0"/>
                <a:t>Manita peć</a:t>
              </a:r>
              <a:endParaRPr lang="hr-HR" sz="1600" i="1" dirty="0"/>
            </a:p>
          </p:txBody>
        </p:sp>
        <p:pic>
          <p:nvPicPr>
            <p:cNvPr id="3" name="Picture 2"/>
            <p:cNvPicPr>
              <a:picLocks noChangeAspect="1" noChangeArrowheads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841" y="3261306"/>
              <a:ext cx="4811960" cy="32341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31470258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9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9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9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92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9" cy="6858000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2987825" y="167916"/>
            <a:ext cx="6156174" cy="1748916"/>
            <a:chOff x="2987825" y="-243407"/>
            <a:chExt cx="6156174" cy="1748916"/>
          </a:xfrm>
        </p:grpSpPr>
        <p:sp>
          <p:nvSpPr>
            <p:cNvPr id="3" name="Rectangle 2"/>
            <p:cNvSpPr/>
            <p:nvPr/>
          </p:nvSpPr>
          <p:spPr>
            <a:xfrm>
              <a:off x="2987825" y="-243407"/>
              <a:ext cx="6156174" cy="1444351"/>
            </a:xfrm>
            <a:prstGeom prst="rect">
              <a:avLst/>
            </a:prstGeom>
            <a:solidFill>
              <a:schemeClr val="bg1">
                <a:alpha val="8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r-HR"/>
            </a:p>
          </p:txBody>
        </p:sp>
        <p:sp>
          <p:nvSpPr>
            <p:cNvPr id="7" name="Rectangle 6"/>
            <p:cNvSpPr/>
            <p:nvPr/>
          </p:nvSpPr>
          <p:spPr>
            <a:xfrm>
              <a:off x="6732239" y="1196420"/>
              <a:ext cx="2411759" cy="309089"/>
            </a:xfrm>
            <a:prstGeom prst="rect">
              <a:avLst/>
            </a:prstGeom>
            <a:solidFill>
              <a:schemeClr val="bg1">
                <a:alpha val="8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r-HR"/>
            </a:p>
          </p:txBody>
        </p:sp>
      </p:grpSp>
      <p:sp>
        <p:nvSpPr>
          <p:cNvPr id="5" name="Title 1"/>
          <p:cNvSpPr txBox="1">
            <a:spLocks/>
          </p:cNvSpPr>
          <p:nvPr/>
        </p:nvSpPr>
        <p:spPr>
          <a:xfrm>
            <a:off x="3059832" y="485423"/>
            <a:ext cx="5959134" cy="864096"/>
          </a:xfrm>
          <a:prstGeom prst="rect">
            <a:avLst/>
          </a:prstGeom>
          <a:effectLst>
            <a:outerShdw blurRad="50800" dist="50800" dir="5400000" sx="83000" sy="83000" algn="ctr" rotWithShape="0">
              <a:schemeClr val="bg1"/>
            </a:outerShdw>
          </a:effectLst>
        </p:spPr>
        <p:txBody>
          <a:bodyPr wrap="none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ts val="5000"/>
              </a:lnSpc>
            </a:pPr>
            <a:r>
              <a:rPr lang="hr-HR" sz="54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Sjeverna Dalmacija, </a:t>
            </a:r>
            <a:br>
              <a:rPr lang="hr-HR" sz="54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hr-HR" sz="54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NP Kornati i NP Krka</a:t>
            </a:r>
            <a:endParaRPr lang="hr-HR" sz="5400" b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5089876" y="1504168"/>
            <a:ext cx="3929090" cy="35719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hr-HR" sz="2000" dirty="0" smtClean="0">
                <a:solidFill>
                  <a:srgbClr val="ED0030"/>
                </a:solidFill>
              </a:rPr>
              <a:t>Turistička geografija</a:t>
            </a:r>
            <a:endParaRPr lang="hr-HR" sz="2000" dirty="0">
              <a:solidFill>
                <a:srgbClr val="ED003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72638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allAtOnce"/>
      <p:bldP spid="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zervirano mjesto teksta 3"/>
          <p:cNvSpPr txBox="1">
            <a:spLocks/>
          </p:cNvSpPr>
          <p:nvPr/>
        </p:nvSpPr>
        <p:spPr>
          <a:xfrm>
            <a:off x="-4514" y="661767"/>
            <a:ext cx="4156720" cy="6079601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6000" indent="-216000">
              <a:spcBef>
                <a:spcPts val="600"/>
              </a:spcBef>
              <a:buFont typeface="Calibri" panose="020F0502020204030204" pitchFamily="34" charset="0"/>
              <a:buChar char="‒"/>
            </a:pPr>
            <a:r>
              <a:rPr lang="hr-HR" altLang="sr-Latn-RS" sz="2200" dirty="0" smtClean="0"/>
              <a:t>obuhvaća </a:t>
            </a:r>
            <a:r>
              <a:rPr lang="hr-HR" altLang="sr-Latn-RS" sz="2200" b="1" dirty="0">
                <a:solidFill>
                  <a:srgbClr val="FF0000"/>
                </a:solidFill>
                <a:highlight>
                  <a:srgbClr val="FFFF00"/>
                </a:highlight>
                <a:latin typeface="+mj-lt"/>
                <a:ea typeface="Calibri"/>
                <a:cs typeface="Times New Roman"/>
              </a:rPr>
              <a:t>obalu</a:t>
            </a:r>
            <a:r>
              <a:rPr lang="hr-HR" altLang="sr-Latn-RS" sz="2200" dirty="0">
                <a:highlight>
                  <a:srgbClr val="FFFF00"/>
                </a:highlight>
                <a:latin typeface="+mj-lt"/>
                <a:ea typeface="Calibri"/>
                <a:cs typeface="Times New Roman"/>
              </a:rPr>
              <a:t>, </a:t>
            </a:r>
            <a:r>
              <a:rPr lang="hr-HR" altLang="sr-Latn-RS" sz="2200" b="1" dirty="0">
                <a:solidFill>
                  <a:srgbClr val="FF0000"/>
                </a:solidFill>
                <a:highlight>
                  <a:srgbClr val="FFFF00"/>
                </a:highlight>
                <a:latin typeface="+mj-lt"/>
                <a:ea typeface="Calibri"/>
                <a:cs typeface="Times New Roman"/>
              </a:rPr>
              <a:t>otoke</a:t>
            </a:r>
            <a:r>
              <a:rPr lang="hr-HR" altLang="sr-Latn-RS" sz="2200" dirty="0">
                <a:solidFill>
                  <a:srgbClr val="FF0000"/>
                </a:solidFill>
                <a:highlight>
                  <a:srgbClr val="FFFF00"/>
                </a:highlight>
                <a:latin typeface="+mj-lt"/>
                <a:ea typeface="Calibri"/>
                <a:cs typeface="Times New Roman"/>
              </a:rPr>
              <a:t> </a:t>
            </a:r>
            <a:r>
              <a:rPr lang="hr-HR" altLang="sr-Latn-RS" sz="2200" dirty="0">
                <a:highlight>
                  <a:srgbClr val="FFFF00"/>
                </a:highlight>
                <a:latin typeface="+mj-lt"/>
                <a:ea typeface="Calibri"/>
                <a:cs typeface="Times New Roman"/>
              </a:rPr>
              <a:t>i </a:t>
            </a:r>
            <a:r>
              <a:rPr lang="hr-HR" altLang="sr-Latn-RS" sz="2200" b="1" dirty="0">
                <a:solidFill>
                  <a:srgbClr val="FF0000"/>
                </a:solidFill>
                <a:highlight>
                  <a:srgbClr val="FFFF00"/>
                </a:highlight>
                <a:latin typeface="+mj-lt"/>
                <a:ea typeface="Calibri"/>
                <a:cs typeface="Times New Roman"/>
              </a:rPr>
              <a:t>zaleđe</a:t>
            </a:r>
          </a:p>
          <a:p>
            <a:pPr marL="216000" indent="-216000">
              <a:spcBef>
                <a:spcPts val="1800"/>
              </a:spcBef>
              <a:buFont typeface="Calibri" panose="020F0502020204030204" pitchFamily="34" charset="0"/>
              <a:buChar char="‒"/>
            </a:pPr>
            <a:r>
              <a:rPr lang="hr-HR" altLang="sr-Latn-RS" sz="2200" b="1" dirty="0">
                <a:solidFill>
                  <a:srgbClr val="FF0000"/>
                </a:solidFill>
                <a:highlight>
                  <a:srgbClr val="FFFF00"/>
                </a:highlight>
                <a:latin typeface="+mj-lt"/>
                <a:ea typeface="Calibri"/>
                <a:cs typeface="Times New Roman"/>
              </a:rPr>
              <a:t>4 turističke regije:</a:t>
            </a:r>
          </a:p>
          <a:p>
            <a:pPr marL="616050" lvl="1" indent="-216000">
              <a:spcBef>
                <a:spcPts val="600"/>
              </a:spcBef>
              <a:buFont typeface="Calibri" panose="020F0502020204030204" pitchFamily="34" charset="0"/>
              <a:buChar char="‒"/>
            </a:pPr>
            <a:r>
              <a:rPr lang="hr-HR" altLang="sr-Latn-RS" sz="2200" dirty="0" smtClean="0"/>
              <a:t>Zadarsko primorje</a:t>
            </a:r>
          </a:p>
          <a:p>
            <a:pPr marL="616050" lvl="1" indent="-216000">
              <a:spcBef>
                <a:spcPts val="600"/>
              </a:spcBef>
              <a:buFont typeface="Calibri" panose="020F0502020204030204" pitchFamily="34" charset="0"/>
              <a:buChar char="‒"/>
            </a:pPr>
            <a:r>
              <a:rPr lang="hr-HR" altLang="sr-Latn-RS" sz="2200" dirty="0" smtClean="0"/>
              <a:t>Šibensko primorje</a:t>
            </a:r>
          </a:p>
          <a:p>
            <a:pPr marL="616050" lvl="1" indent="-216000">
              <a:spcBef>
                <a:spcPts val="600"/>
              </a:spcBef>
              <a:buFont typeface="Calibri" panose="020F0502020204030204" pitchFamily="34" charset="0"/>
              <a:buChar char="‒"/>
            </a:pPr>
            <a:r>
              <a:rPr lang="hr-HR" altLang="sr-Latn-RS" sz="2200" dirty="0" smtClean="0"/>
              <a:t>otoci</a:t>
            </a:r>
          </a:p>
          <a:p>
            <a:pPr marL="616050" lvl="1" indent="-216000">
              <a:spcBef>
                <a:spcPts val="600"/>
              </a:spcBef>
              <a:buFont typeface="Calibri" panose="020F0502020204030204" pitchFamily="34" charset="0"/>
              <a:buChar char="‒"/>
            </a:pPr>
            <a:r>
              <a:rPr lang="hr-HR" altLang="sr-Latn-RS" sz="2200" dirty="0" smtClean="0"/>
              <a:t>zaleđe </a:t>
            </a:r>
            <a:r>
              <a:rPr lang="hr-HR" altLang="sr-Latn-RS" sz="2000" i="1" dirty="0" smtClean="0"/>
              <a:t>(Ravni kotari i </a:t>
            </a:r>
            <a:br>
              <a:rPr lang="hr-HR" altLang="sr-Latn-RS" sz="2000" i="1" dirty="0" smtClean="0"/>
            </a:br>
            <a:r>
              <a:rPr lang="hr-HR" altLang="sr-Latn-RS" sz="2000" i="1" dirty="0" smtClean="0"/>
              <a:t>Bukovica)</a:t>
            </a:r>
            <a:endParaRPr lang="hr-HR" altLang="sr-Latn-RS" sz="2200" i="1" dirty="0" smtClean="0"/>
          </a:p>
          <a:p>
            <a:pPr marL="216000" indent="-216000">
              <a:spcBef>
                <a:spcPts val="1200"/>
              </a:spcBef>
              <a:buFont typeface="Calibri" panose="020F0502020204030204" pitchFamily="34" charset="0"/>
              <a:buChar char="‒"/>
            </a:pPr>
            <a:r>
              <a:rPr lang="hr-HR" altLang="sr-Latn-RS" sz="2200" dirty="0" smtClean="0"/>
              <a:t>regionalna središta:</a:t>
            </a:r>
          </a:p>
          <a:p>
            <a:pPr marL="616050" lvl="1" indent="-216000">
              <a:spcBef>
                <a:spcPts val="600"/>
              </a:spcBef>
              <a:buFont typeface="Calibri" panose="020F0502020204030204" pitchFamily="34" charset="0"/>
              <a:buChar char="‒"/>
            </a:pPr>
            <a:r>
              <a:rPr lang="hr-HR" altLang="sr-Latn-RS" sz="2200" dirty="0" smtClean="0"/>
              <a:t>Zadar</a:t>
            </a:r>
          </a:p>
          <a:p>
            <a:pPr marL="616050" lvl="1" indent="-216000">
              <a:spcBef>
                <a:spcPts val="600"/>
              </a:spcBef>
              <a:buFont typeface="Calibri" panose="020F0502020204030204" pitchFamily="34" charset="0"/>
              <a:buChar char="‒"/>
            </a:pPr>
            <a:r>
              <a:rPr lang="hr-HR" altLang="sr-Latn-RS" sz="2200" dirty="0" smtClean="0"/>
              <a:t>Šibenik</a:t>
            </a:r>
          </a:p>
          <a:p>
            <a:pPr marL="216000" indent="-216000">
              <a:spcBef>
                <a:spcPts val="600"/>
              </a:spcBef>
              <a:buFont typeface="Calibri" panose="020F0502020204030204" pitchFamily="34" charset="0"/>
              <a:buChar char="‒"/>
            </a:pPr>
            <a:endParaRPr lang="hr-HR" altLang="sr-Latn-RS" sz="2200" dirty="0" smtClean="0"/>
          </a:p>
        </p:txBody>
      </p:sp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Sjeverna Dalmacija</a:t>
            </a:r>
            <a:endParaRPr lang="hr-HR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37741" y="1052736"/>
            <a:ext cx="5770763" cy="5793379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7948077" y="5650303"/>
            <a:ext cx="606343" cy="2242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19" name="Rectangle 18"/>
          <p:cNvSpPr/>
          <p:nvPr/>
        </p:nvSpPr>
        <p:spPr>
          <a:xfrm>
            <a:off x="5730596" y="3808500"/>
            <a:ext cx="437779" cy="1852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" name="Freeform 2"/>
          <p:cNvSpPr/>
          <p:nvPr/>
        </p:nvSpPr>
        <p:spPr>
          <a:xfrm>
            <a:off x="6911439" y="3705101"/>
            <a:ext cx="1163782" cy="629393"/>
          </a:xfrm>
          <a:custGeom>
            <a:avLst/>
            <a:gdLst>
              <a:gd name="connsiteX0" fmla="*/ 0 w 1163782"/>
              <a:gd name="connsiteY0" fmla="*/ 0 h 629393"/>
              <a:gd name="connsiteX1" fmla="*/ 1163782 w 1163782"/>
              <a:gd name="connsiteY1" fmla="*/ 629393 h 629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63782" h="629393">
                <a:moveTo>
                  <a:pt x="0" y="0"/>
                </a:moveTo>
                <a:lnTo>
                  <a:pt x="1163782" y="629393"/>
                </a:lnTo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8" name="Freeform 7"/>
          <p:cNvSpPr/>
          <p:nvPr/>
        </p:nvSpPr>
        <p:spPr>
          <a:xfrm rot="1002740">
            <a:off x="5650760" y="3661462"/>
            <a:ext cx="1598884" cy="939675"/>
          </a:xfrm>
          <a:custGeom>
            <a:avLst/>
            <a:gdLst>
              <a:gd name="connsiteX0" fmla="*/ 0 w 1163782"/>
              <a:gd name="connsiteY0" fmla="*/ 0 h 629393"/>
              <a:gd name="connsiteX1" fmla="*/ 1163782 w 1163782"/>
              <a:gd name="connsiteY1" fmla="*/ 629393 h 629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63782" h="629393">
                <a:moveTo>
                  <a:pt x="0" y="0"/>
                </a:moveTo>
                <a:lnTo>
                  <a:pt x="1163782" y="629393"/>
                </a:lnTo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63909786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75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000"/>
                            </p:stCondLst>
                            <p:childTnLst>
                              <p:par>
                                <p:cTn id="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50"/>
                                        <p:tgtEl>
                                          <p:spTgt spid="1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9" grpId="0" animBg="1"/>
      <p:bldP spid="3" grpId="0" animBg="1"/>
      <p:bldP spid="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zervirano mjesto teksta 3"/>
          <p:cNvSpPr txBox="1">
            <a:spLocks/>
          </p:cNvSpPr>
          <p:nvPr/>
        </p:nvSpPr>
        <p:spPr>
          <a:xfrm>
            <a:off x="-4514" y="589759"/>
            <a:ext cx="4360490" cy="6079601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6000" indent="-216000">
              <a:spcBef>
                <a:spcPts val="600"/>
              </a:spcBef>
              <a:buFont typeface="Calibri" panose="020F0502020204030204" pitchFamily="34" charset="0"/>
              <a:buChar char="‒"/>
            </a:pPr>
            <a:r>
              <a:rPr lang="hr-HR" altLang="sr-Latn-RS" sz="2200" b="1" dirty="0" smtClean="0">
                <a:solidFill>
                  <a:srgbClr val="FF0000"/>
                </a:solidFill>
              </a:rPr>
              <a:t>važnija mjesta:</a:t>
            </a:r>
          </a:p>
          <a:p>
            <a:pPr marL="616050" lvl="1" indent="-216000">
              <a:spcBef>
                <a:spcPts val="600"/>
              </a:spcBef>
              <a:buFont typeface="Calibri" panose="020F0502020204030204" pitchFamily="34" charset="0"/>
              <a:buChar char="‒"/>
            </a:pPr>
            <a:r>
              <a:rPr lang="hr-HR" altLang="sr-Latn-RS" sz="2200" dirty="0" smtClean="0"/>
              <a:t>Zadar, Biograd i Nin</a:t>
            </a:r>
          </a:p>
          <a:p>
            <a:pPr marL="400050" lvl="1" indent="0">
              <a:spcBef>
                <a:spcPts val="600"/>
              </a:spcBef>
              <a:buNone/>
            </a:pPr>
            <a:endParaRPr lang="hr-HR" altLang="sr-Latn-RS" sz="2200" dirty="0" smtClean="0"/>
          </a:p>
          <a:p>
            <a:pPr marL="216000" indent="-216000">
              <a:spcBef>
                <a:spcPts val="600"/>
              </a:spcBef>
              <a:buFont typeface="Calibri" panose="020F0502020204030204" pitchFamily="34" charset="0"/>
              <a:buChar char="‒"/>
            </a:pPr>
            <a:r>
              <a:rPr lang="hr-HR" altLang="sr-Latn-RS" sz="2200" b="1" dirty="0" smtClean="0">
                <a:solidFill>
                  <a:srgbClr val="FF0000"/>
                </a:solidFill>
              </a:rPr>
              <a:t>Zadar</a:t>
            </a:r>
            <a:r>
              <a:rPr lang="hr-HR" altLang="sr-Latn-RS" sz="2200" dirty="0" smtClean="0">
                <a:solidFill>
                  <a:srgbClr val="FF0000"/>
                </a:solidFill>
              </a:rPr>
              <a:t> </a:t>
            </a:r>
            <a:r>
              <a:rPr lang="hr-HR" altLang="sr-Latn-RS" sz="2200" dirty="0" smtClean="0"/>
              <a:t>– naseljen neprekidno već tri tisućljeća</a:t>
            </a:r>
          </a:p>
          <a:p>
            <a:pPr marL="616050" lvl="1" indent="-216000">
              <a:spcBef>
                <a:spcPts val="600"/>
              </a:spcBef>
              <a:buFont typeface="Calibri" panose="020F0502020204030204" pitchFamily="34" charset="0"/>
              <a:buChar char="‒"/>
            </a:pPr>
            <a:r>
              <a:rPr lang="hr-HR" altLang="sr-Latn-RS" sz="2200" dirty="0" smtClean="0"/>
              <a:t>u prošlosti vodeće mjesto istočnog Jadrana</a:t>
            </a:r>
          </a:p>
          <a:p>
            <a:pPr marL="616050" lvl="1" indent="-216000">
              <a:spcBef>
                <a:spcPts val="1200"/>
              </a:spcBef>
              <a:buFont typeface="Calibri" panose="020F0502020204030204" pitchFamily="34" charset="0"/>
              <a:buChar char="‒"/>
            </a:pPr>
            <a:r>
              <a:rPr lang="hr-HR" altLang="sr-Latn-RS" sz="2200" b="1" dirty="0" smtClean="0">
                <a:solidFill>
                  <a:srgbClr val="FF0000"/>
                </a:solidFill>
              </a:rPr>
              <a:t>brojne crkve</a:t>
            </a:r>
            <a:r>
              <a:rPr lang="hr-HR" altLang="sr-Latn-RS" sz="2200" dirty="0" smtClean="0"/>
              <a:t>: </a:t>
            </a:r>
            <a:r>
              <a:rPr lang="hr-HR" altLang="sr-Latn-RS" sz="2200" dirty="0">
                <a:highlight>
                  <a:srgbClr val="FFFF00"/>
                </a:highlight>
                <a:latin typeface="+mj-lt"/>
                <a:ea typeface="Calibri"/>
                <a:cs typeface="Times New Roman"/>
              </a:rPr>
              <a:t>Sv. Donata </a:t>
            </a:r>
            <a:r>
              <a:rPr lang="hr-HR" altLang="sr-Latn-RS" sz="2200" dirty="0" smtClean="0"/>
              <a:t>(9.st), </a:t>
            </a:r>
            <a:r>
              <a:rPr lang="hr-HR" altLang="sr-Latn-RS" sz="2200" dirty="0">
                <a:highlight>
                  <a:srgbClr val="FFFF00"/>
                </a:highlight>
                <a:latin typeface="+mj-lt"/>
                <a:ea typeface="Calibri"/>
                <a:cs typeface="Times New Roman"/>
              </a:rPr>
              <a:t>Sv. </a:t>
            </a:r>
            <a:r>
              <a:rPr lang="hr-HR" altLang="sr-Latn-RS" sz="2200" dirty="0" err="1">
                <a:highlight>
                  <a:srgbClr val="FFFF00"/>
                </a:highlight>
                <a:latin typeface="+mj-lt"/>
                <a:ea typeface="Calibri"/>
                <a:cs typeface="Times New Roman"/>
              </a:rPr>
              <a:t>Krševana</a:t>
            </a:r>
            <a:r>
              <a:rPr lang="hr-HR" altLang="sr-Latn-RS" sz="2200" dirty="0">
                <a:highlight>
                  <a:srgbClr val="FFFF00"/>
                </a:highlight>
                <a:latin typeface="+mj-lt"/>
                <a:ea typeface="Calibri"/>
                <a:cs typeface="Times New Roman"/>
              </a:rPr>
              <a:t>, Sv. Šime </a:t>
            </a:r>
            <a:r>
              <a:rPr lang="hr-HR" altLang="sr-Latn-RS" sz="2200" dirty="0" smtClean="0"/>
              <a:t>(škrinja Sv. Šime), katedrala </a:t>
            </a:r>
            <a:r>
              <a:rPr lang="hr-HR" altLang="sr-Latn-RS" sz="2200" dirty="0">
                <a:highlight>
                  <a:srgbClr val="FFFF00"/>
                </a:highlight>
                <a:latin typeface="+mj-lt"/>
                <a:ea typeface="Calibri"/>
                <a:cs typeface="Times New Roman"/>
              </a:rPr>
              <a:t>Sv. </a:t>
            </a:r>
            <a:r>
              <a:rPr lang="hr-HR" altLang="sr-Latn-RS" sz="2200" dirty="0" err="1">
                <a:highlight>
                  <a:srgbClr val="FFFF00"/>
                </a:highlight>
                <a:latin typeface="+mj-lt"/>
                <a:ea typeface="Calibri"/>
                <a:cs typeface="Times New Roman"/>
              </a:rPr>
              <a:t>Stošije</a:t>
            </a:r>
            <a:endParaRPr lang="hr-HR" altLang="sr-Latn-RS" sz="2200" dirty="0">
              <a:highlight>
                <a:srgbClr val="FFFF00"/>
              </a:highlight>
              <a:latin typeface="+mj-lt"/>
              <a:ea typeface="Calibri"/>
              <a:cs typeface="Times New Roman"/>
            </a:endParaRPr>
          </a:p>
          <a:p>
            <a:pPr marL="616050" lvl="1" indent="-216000">
              <a:spcBef>
                <a:spcPts val="1200"/>
              </a:spcBef>
              <a:buFont typeface="Calibri" panose="020F0502020204030204" pitchFamily="34" charset="0"/>
              <a:buChar char="‒"/>
            </a:pPr>
            <a:r>
              <a:rPr lang="hr-HR" altLang="sr-Latn-RS" sz="2200" b="1" dirty="0" smtClean="0">
                <a:solidFill>
                  <a:srgbClr val="FF0000"/>
                </a:solidFill>
              </a:rPr>
              <a:t>znamenitosti: </a:t>
            </a:r>
            <a:r>
              <a:rPr lang="hr-HR" altLang="sr-Latn-RS" sz="2200" dirty="0">
                <a:highlight>
                  <a:srgbClr val="FFFF00"/>
                </a:highlight>
                <a:latin typeface="+mj-lt"/>
                <a:ea typeface="Calibri"/>
                <a:cs typeface="Times New Roman"/>
              </a:rPr>
              <a:t>Pozdrav Suncu, Morske orgulje, Zlati i srebro Zadra, Glazbene večeri u Donatu, Forum (rimski trg)…</a:t>
            </a:r>
          </a:p>
          <a:p>
            <a:pPr marL="1016100" lvl="2" indent="-216000">
              <a:spcBef>
                <a:spcPts val="600"/>
              </a:spcBef>
              <a:buFont typeface="Calibri" panose="020F0502020204030204" pitchFamily="34" charset="0"/>
              <a:buChar char="‒"/>
            </a:pPr>
            <a:endParaRPr lang="hr-HR" altLang="sr-Latn-RS" sz="2200" dirty="0" smtClean="0"/>
          </a:p>
        </p:txBody>
      </p:sp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Zadarsko primorje</a:t>
            </a:r>
            <a:endParaRPr lang="hr-HR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44008" y="116632"/>
            <a:ext cx="4369668" cy="432199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940152" y="2154573"/>
            <a:ext cx="589156" cy="29755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6" name="Rectangle 5"/>
          <p:cNvSpPr/>
          <p:nvPr/>
        </p:nvSpPr>
        <p:spPr>
          <a:xfrm>
            <a:off x="6876256" y="3331097"/>
            <a:ext cx="589156" cy="23349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9" name="Rectangle 8"/>
          <p:cNvSpPr/>
          <p:nvPr/>
        </p:nvSpPr>
        <p:spPr>
          <a:xfrm>
            <a:off x="5217321" y="1457577"/>
            <a:ext cx="309604" cy="18437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16300540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75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zervirano mjesto teksta 3"/>
          <p:cNvSpPr txBox="1">
            <a:spLocks/>
          </p:cNvSpPr>
          <p:nvPr/>
        </p:nvSpPr>
        <p:spPr>
          <a:xfrm>
            <a:off x="-4514" y="589759"/>
            <a:ext cx="4648522" cy="6079601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6000" indent="-216000">
              <a:spcBef>
                <a:spcPts val="600"/>
              </a:spcBef>
              <a:buFont typeface="Calibri" panose="020F0502020204030204" pitchFamily="34" charset="0"/>
              <a:buChar char="‒"/>
            </a:pPr>
            <a:r>
              <a:rPr lang="hr-HR" altLang="sr-Latn-RS" sz="2200" b="1" dirty="0" smtClean="0">
                <a:solidFill>
                  <a:srgbClr val="FF0000"/>
                </a:solidFill>
              </a:rPr>
              <a:t>Nin</a:t>
            </a:r>
          </a:p>
          <a:p>
            <a:pPr marL="616050" lvl="1" indent="-216000">
              <a:spcBef>
                <a:spcPts val="0"/>
              </a:spcBef>
              <a:buFont typeface="Calibri" panose="020F0502020204030204" pitchFamily="34" charset="0"/>
              <a:buChar char="‒"/>
            </a:pPr>
            <a:r>
              <a:rPr lang="hr-HR" altLang="sr-Latn-RS" sz="2200" b="1" dirty="0" smtClean="0">
                <a:solidFill>
                  <a:srgbClr val="FF0000"/>
                </a:solidFill>
              </a:rPr>
              <a:t>znamenitosti: </a:t>
            </a:r>
            <a:r>
              <a:rPr lang="hr-HR" altLang="sr-Latn-RS" sz="2200" dirty="0" smtClean="0"/>
              <a:t>crkva </a:t>
            </a:r>
            <a:r>
              <a:rPr lang="hr-HR" altLang="sr-Latn-RS" sz="2200" dirty="0">
                <a:highlight>
                  <a:srgbClr val="FFFF00"/>
                </a:highlight>
                <a:latin typeface="+mj-lt"/>
                <a:ea typeface="Calibri"/>
                <a:cs typeface="Times New Roman"/>
              </a:rPr>
              <a:t>Sv. Križa</a:t>
            </a:r>
            <a:r>
              <a:rPr lang="hr-HR" altLang="sr-Latn-RS" sz="2200" dirty="0" smtClean="0"/>
              <a:t>, crkva Sv. </a:t>
            </a:r>
            <a:r>
              <a:rPr lang="hr-HR" altLang="sr-Latn-RS" sz="2200" dirty="0" err="1" smtClean="0"/>
              <a:t>Anzelma</a:t>
            </a:r>
            <a:r>
              <a:rPr lang="hr-HR" altLang="sr-Latn-RS" sz="2200" dirty="0" smtClean="0"/>
              <a:t>, </a:t>
            </a:r>
            <a:r>
              <a:rPr lang="hr-HR" altLang="sr-Latn-RS" sz="2200" dirty="0">
                <a:highlight>
                  <a:srgbClr val="FFFF00"/>
                </a:highlight>
                <a:latin typeface="+mj-lt"/>
                <a:ea typeface="Calibri"/>
                <a:cs typeface="Times New Roman"/>
              </a:rPr>
              <a:t>crkvica Sv. Nikole</a:t>
            </a:r>
            <a:r>
              <a:rPr lang="hr-HR" altLang="sr-Latn-RS" sz="2200" dirty="0" smtClean="0"/>
              <a:t>, solana</a:t>
            </a:r>
          </a:p>
          <a:p>
            <a:pPr marL="616050" lvl="1" indent="-216000">
              <a:spcBef>
                <a:spcPts val="600"/>
              </a:spcBef>
              <a:buFont typeface="Calibri" panose="020F0502020204030204" pitchFamily="34" charset="0"/>
              <a:buChar char="‒"/>
            </a:pPr>
            <a:r>
              <a:rPr lang="hr-HR" altLang="sr-Latn-RS" sz="2200" dirty="0" smtClean="0"/>
              <a:t>Zaton – kamp u blizini Nina</a:t>
            </a:r>
          </a:p>
          <a:p>
            <a:pPr marL="216000" indent="-216000">
              <a:spcBef>
                <a:spcPts val="1800"/>
              </a:spcBef>
              <a:buFont typeface="Calibri" panose="020F0502020204030204" pitchFamily="34" charset="0"/>
              <a:buChar char="‒"/>
            </a:pPr>
            <a:r>
              <a:rPr lang="hr-HR" altLang="sr-Latn-RS" sz="2200" b="1" dirty="0" smtClean="0">
                <a:solidFill>
                  <a:srgbClr val="FF0000"/>
                </a:solidFill>
              </a:rPr>
              <a:t>Biograd</a:t>
            </a:r>
            <a:r>
              <a:rPr lang="hr-HR" altLang="sr-Latn-RS" sz="2200" dirty="0" smtClean="0">
                <a:solidFill>
                  <a:srgbClr val="FF0000"/>
                </a:solidFill>
              </a:rPr>
              <a:t> </a:t>
            </a:r>
            <a:r>
              <a:rPr lang="hr-HR" altLang="sr-Latn-RS" sz="2200" dirty="0" smtClean="0"/>
              <a:t>– osnovan u 9. st</a:t>
            </a:r>
          </a:p>
          <a:p>
            <a:pPr marL="616050" lvl="1" indent="-216000">
              <a:spcBef>
                <a:spcPts val="600"/>
              </a:spcBef>
              <a:buFont typeface="Calibri" panose="020F0502020204030204" pitchFamily="34" charset="0"/>
              <a:buChar char="‒"/>
            </a:pPr>
            <a:r>
              <a:rPr lang="hr-HR" altLang="sr-Latn-RS" sz="2200" dirty="0" smtClean="0"/>
              <a:t>obližnja turistička naselja: Sv. Filip i Jakov, </a:t>
            </a:r>
            <a:r>
              <a:rPr lang="hr-HR" altLang="sr-Latn-RS" sz="2200" dirty="0" err="1" smtClean="0"/>
              <a:t>Turanj</a:t>
            </a:r>
            <a:endParaRPr lang="hr-HR" altLang="sr-Latn-RS" sz="2200" dirty="0" smtClean="0"/>
          </a:p>
        </p:txBody>
      </p:sp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Zadarsko primorje</a:t>
            </a:r>
            <a:endParaRPr lang="hr-HR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44008" y="116632"/>
            <a:ext cx="4369668" cy="432199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940152" y="2154573"/>
            <a:ext cx="589156" cy="29755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6" name="Rectangle 5"/>
          <p:cNvSpPr/>
          <p:nvPr/>
        </p:nvSpPr>
        <p:spPr>
          <a:xfrm>
            <a:off x="6876256" y="3331097"/>
            <a:ext cx="589156" cy="23349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9" name="Rectangle 8"/>
          <p:cNvSpPr/>
          <p:nvPr/>
        </p:nvSpPr>
        <p:spPr>
          <a:xfrm>
            <a:off x="5217321" y="1457577"/>
            <a:ext cx="309604" cy="18437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88147650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zervirano mjesto teksta 3"/>
          <p:cNvSpPr txBox="1">
            <a:spLocks/>
          </p:cNvSpPr>
          <p:nvPr/>
        </p:nvSpPr>
        <p:spPr>
          <a:xfrm>
            <a:off x="-4514" y="589759"/>
            <a:ext cx="4648522" cy="6079601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6000" indent="-216000">
              <a:spcBef>
                <a:spcPts val="600"/>
              </a:spcBef>
              <a:buFont typeface="Calibri" panose="020F0502020204030204" pitchFamily="34" charset="0"/>
              <a:buChar char="‒"/>
            </a:pPr>
            <a:r>
              <a:rPr lang="hr-HR" altLang="sr-Latn-RS" sz="2200" b="1" dirty="0" smtClean="0">
                <a:solidFill>
                  <a:srgbClr val="FF0000"/>
                </a:solidFill>
              </a:rPr>
              <a:t>važnija mjesta:</a:t>
            </a:r>
          </a:p>
          <a:p>
            <a:pPr marL="616050" lvl="1" indent="-216000">
              <a:spcBef>
                <a:spcPts val="600"/>
              </a:spcBef>
              <a:buFont typeface="Calibri" panose="020F0502020204030204" pitchFamily="34" charset="0"/>
              <a:buChar char="‒"/>
            </a:pPr>
            <a:r>
              <a:rPr lang="hr-HR" altLang="sr-Latn-RS" sz="2200" dirty="0" smtClean="0"/>
              <a:t>Šibenik, Vodice, Pirovac i Primošten</a:t>
            </a:r>
          </a:p>
          <a:p>
            <a:pPr marL="216000" indent="-216000">
              <a:spcBef>
                <a:spcPts val="1800"/>
              </a:spcBef>
              <a:buFont typeface="Calibri" panose="020F0502020204030204" pitchFamily="34" charset="0"/>
              <a:buChar char="‒"/>
            </a:pPr>
            <a:r>
              <a:rPr lang="hr-HR" altLang="sr-Latn-RS" sz="2200" b="1" dirty="0" smtClean="0">
                <a:solidFill>
                  <a:srgbClr val="FF0000"/>
                </a:solidFill>
              </a:rPr>
              <a:t>Šibenik </a:t>
            </a:r>
            <a:r>
              <a:rPr lang="hr-HR" altLang="sr-Latn-RS" sz="2200" dirty="0" smtClean="0"/>
              <a:t>– </a:t>
            </a:r>
            <a:r>
              <a:rPr lang="hr-HR" altLang="sr-Latn-RS" sz="2200" dirty="0">
                <a:highlight>
                  <a:srgbClr val="FFFF00"/>
                </a:highlight>
                <a:latin typeface="+mj-lt"/>
                <a:ea typeface="Calibri"/>
                <a:cs typeface="Times New Roman"/>
              </a:rPr>
              <a:t>na ušću rijeke Krke</a:t>
            </a:r>
          </a:p>
          <a:p>
            <a:pPr marL="616050" lvl="1" indent="-216000">
              <a:spcBef>
                <a:spcPts val="1200"/>
              </a:spcBef>
              <a:buFont typeface="Calibri" panose="020F0502020204030204" pitchFamily="34" charset="0"/>
              <a:buChar char="‒"/>
            </a:pPr>
            <a:r>
              <a:rPr lang="hr-HR" altLang="sr-Latn-RS" sz="2200" b="1" dirty="0" smtClean="0">
                <a:solidFill>
                  <a:srgbClr val="FF0000"/>
                </a:solidFill>
              </a:rPr>
              <a:t>znamenitosti: </a:t>
            </a:r>
            <a:r>
              <a:rPr lang="hr-HR" altLang="sr-Latn-RS" sz="2200" dirty="0">
                <a:highlight>
                  <a:srgbClr val="FFFF00"/>
                </a:highlight>
                <a:latin typeface="+mj-lt"/>
                <a:ea typeface="Calibri"/>
                <a:cs typeface="Times New Roman"/>
              </a:rPr>
              <a:t>katedrala Sv. Jakova</a:t>
            </a:r>
            <a:r>
              <a:rPr lang="hr-HR" altLang="sr-Latn-RS" sz="2200" dirty="0" smtClean="0"/>
              <a:t> (</a:t>
            </a:r>
            <a:r>
              <a:rPr lang="hr-HR" altLang="sr-Latn-RS" sz="2200" i="1" dirty="0" smtClean="0"/>
              <a:t>renesansa – Juraj Dalmatinac</a:t>
            </a:r>
            <a:r>
              <a:rPr lang="hr-HR" altLang="sr-Latn-RS" sz="2200" dirty="0" smtClean="0"/>
              <a:t>), </a:t>
            </a:r>
            <a:r>
              <a:rPr lang="hr-HR" altLang="sr-Latn-RS" sz="2200" dirty="0">
                <a:highlight>
                  <a:srgbClr val="FFFF00"/>
                </a:highlight>
                <a:latin typeface="+mj-lt"/>
                <a:ea typeface="Calibri"/>
                <a:cs typeface="Times New Roman"/>
              </a:rPr>
              <a:t>utvrde</a:t>
            </a:r>
            <a:r>
              <a:rPr lang="hr-HR" altLang="sr-Latn-RS" sz="2200" dirty="0" smtClean="0"/>
              <a:t> Sv. Mihovil, Sv. Ivan, Sv. Nikola i </a:t>
            </a:r>
            <a:r>
              <a:rPr lang="hr-HR" altLang="sr-Latn-RS" sz="2200" dirty="0" err="1" smtClean="0"/>
              <a:t>Šubićevac</a:t>
            </a:r>
            <a:r>
              <a:rPr lang="hr-HR" altLang="sr-Latn-RS" sz="2200" dirty="0" smtClean="0"/>
              <a:t>, brojne crkve</a:t>
            </a:r>
          </a:p>
          <a:p>
            <a:pPr marL="616050" lvl="1" indent="-216000">
              <a:spcBef>
                <a:spcPts val="1200"/>
              </a:spcBef>
              <a:buFont typeface="Calibri" panose="020F0502020204030204" pitchFamily="34" charset="0"/>
              <a:buChar char="‒"/>
            </a:pPr>
            <a:r>
              <a:rPr lang="hr-HR" altLang="sr-Latn-RS" sz="2200" b="1" dirty="0" smtClean="0">
                <a:solidFill>
                  <a:srgbClr val="ED0030"/>
                </a:solidFill>
              </a:rPr>
              <a:t>manifestacije</a:t>
            </a:r>
            <a:r>
              <a:rPr lang="hr-HR" altLang="sr-Latn-RS" sz="2200" dirty="0" smtClean="0"/>
              <a:t>: Međunarodni dječji festival (od 1958.)</a:t>
            </a:r>
          </a:p>
          <a:p>
            <a:pPr marL="1016100" lvl="2" indent="-216000">
              <a:spcBef>
                <a:spcPts val="600"/>
              </a:spcBef>
              <a:buFont typeface="Calibri" panose="020F0502020204030204" pitchFamily="34" charset="0"/>
              <a:buChar char="‒"/>
            </a:pPr>
            <a:endParaRPr lang="hr-HR" altLang="sr-Latn-RS" sz="2200" dirty="0" smtClean="0"/>
          </a:p>
        </p:txBody>
      </p:sp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Šibensko primorje</a:t>
            </a:r>
            <a:endParaRPr lang="hr-HR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44008" y="116632"/>
            <a:ext cx="4369668" cy="432199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7380312" y="2780928"/>
            <a:ext cx="864096" cy="29755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9" name="Rectangle 8"/>
          <p:cNvSpPr/>
          <p:nvPr/>
        </p:nvSpPr>
        <p:spPr>
          <a:xfrm>
            <a:off x="6156176" y="2183843"/>
            <a:ext cx="576064" cy="20281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8" name="Rectangle 7"/>
          <p:cNvSpPr/>
          <p:nvPr/>
        </p:nvSpPr>
        <p:spPr>
          <a:xfrm>
            <a:off x="6478013" y="2587331"/>
            <a:ext cx="523695" cy="20281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10" name="Rectangle 9"/>
          <p:cNvSpPr/>
          <p:nvPr/>
        </p:nvSpPr>
        <p:spPr>
          <a:xfrm>
            <a:off x="6769396" y="3828047"/>
            <a:ext cx="766743" cy="22309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77073293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9" grpId="0" animBg="1"/>
      <p:bldP spid="8" grpId="0" animBg="1"/>
      <p:bldP spid="10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/>
          <p:cNvGrpSpPr/>
          <p:nvPr/>
        </p:nvGrpSpPr>
        <p:grpSpPr>
          <a:xfrm>
            <a:off x="2699792" y="9127"/>
            <a:ext cx="6444206" cy="6734466"/>
            <a:chOff x="3444940" y="9127"/>
            <a:chExt cx="5699058" cy="5955755"/>
          </a:xfrm>
        </p:grpSpPr>
        <p:pic>
          <p:nvPicPr>
            <p:cNvPr id="25" name="Picture 24"/>
            <p:cNvPicPr>
              <a:picLocks noChangeAspect="1"/>
            </p:cNvPicPr>
            <p:nvPr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725042" y="9127"/>
              <a:ext cx="5418956" cy="5844462"/>
            </a:xfrm>
            <a:prstGeom prst="rect">
              <a:avLst/>
            </a:prstGeom>
          </p:spPr>
        </p:pic>
        <p:sp>
          <p:nvSpPr>
            <p:cNvPr id="26" name="Freeform 25"/>
            <p:cNvSpPr/>
            <p:nvPr/>
          </p:nvSpPr>
          <p:spPr>
            <a:xfrm rot="162162">
              <a:off x="3444940" y="2210102"/>
              <a:ext cx="3364949" cy="3754780"/>
            </a:xfrm>
            <a:custGeom>
              <a:avLst/>
              <a:gdLst>
                <a:gd name="connsiteX0" fmla="*/ 0 w 3187700"/>
                <a:gd name="connsiteY0" fmla="*/ 0 h 3644900"/>
                <a:gd name="connsiteX1" fmla="*/ 3187700 w 3187700"/>
                <a:gd name="connsiteY1" fmla="*/ 3644900 h 3644900"/>
                <a:gd name="connsiteX2" fmla="*/ 0 w 3187700"/>
                <a:gd name="connsiteY2" fmla="*/ 3619500 h 3644900"/>
                <a:gd name="connsiteX3" fmla="*/ 0 w 3187700"/>
                <a:gd name="connsiteY3" fmla="*/ 0 h 3644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87700" h="3644900">
                  <a:moveTo>
                    <a:pt x="0" y="0"/>
                  </a:moveTo>
                  <a:lnTo>
                    <a:pt x="3187700" y="3644900"/>
                  </a:lnTo>
                  <a:lnTo>
                    <a:pt x="0" y="3619500"/>
                  </a:lnTo>
                  <a:cubicBezTo>
                    <a:pt x="4233" y="2417233"/>
                    <a:pt x="8467" y="1214967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r-HR"/>
            </a:p>
          </p:txBody>
        </p:sp>
      </p:grpSp>
      <p:sp>
        <p:nvSpPr>
          <p:cNvPr id="16" name="Rezervirano mjesto teksta 3"/>
          <p:cNvSpPr txBox="1">
            <a:spLocks/>
          </p:cNvSpPr>
          <p:nvPr/>
        </p:nvSpPr>
        <p:spPr>
          <a:xfrm>
            <a:off x="0" y="1772816"/>
            <a:ext cx="3419872" cy="2160240"/>
          </a:xfrm>
          <a:custGeom>
            <a:avLst/>
            <a:gdLst>
              <a:gd name="connsiteX0" fmla="*/ 0 w 4066309"/>
              <a:gd name="connsiteY0" fmla="*/ 0 h 4608512"/>
              <a:gd name="connsiteX1" fmla="*/ 4066309 w 4066309"/>
              <a:gd name="connsiteY1" fmla="*/ 0 h 4608512"/>
              <a:gd name="connsiteX2" fmla="*/ 4066309 w 4066309"/>
              <a:gd name="connsiteY2" fmla="*/ 4608512 h 4608512"/>
              <a:gd name="connsiteX3" fmla="*/ 0 w 4066309"/>
              <a:gd name="connsiteY3" fmla="*/ 4608512 h 4608512"/>
              <a:gd name="connsiteX4" fmla="*/ 0 w 4066309"/>
              <a:gd name="connsiteY4" fmla="*/ 0 h 4608512"/>
              <a:gd name="connsiteX0" fmla="*/ 0 w 5764480"/>
              <a:gd name="connsiteY0" fmla="*/ 0 h 4632263"/>
              <a:gd name="connsiteX1" fmla="*/ 4066309 w 5764480"/>
              <a:gd name="connsiteY1" fmla="*/ 0 h 4632263"/>
              <a:gd name="connsiteX2" fmla="*/ 5764480 w 5764480"/>
              <a:gd name="connsiteY2" fmla="*/ 4632263 h 4632263"/>
              <a:gd name="connsiteX3" fmla="*/ 0 w 5764480"/>
              <a:gd name="connsiteY3" fmla="*/ 4608512 h 4632263"/>
              <a:gd name="connsiteX4" fmla="*/ 0 w 5764480"/>
              <a:gd name="connsiteY4" fmla="*/ 0 h 4632263"/>
              <a:gd name="connsiteX0" fmla="*/ 0 w 5764480"/>
              <a:gd name="connsiteY0" fmla="*/ 0 h 4632263"/>
              <a:gd name="connsiteX1" fmla="*/ 2700647 w 5764480"/>
              <a:gd name="connsiteY1" fmla="*/ 11875 h 4632263"/>
              <a:gd name="connsiteX2" fmla="*/ 5764480 w 5764480"/>
              <a:gd name="connsiteY2" fmla="*/ 4632263 h 4632263"/>
              <a:gd name="connsiteX3" fmla="*/ 0 w 5764480"/>
              <a:gd name="connsiteY3" fmla="*/ 4608512 h 4632263"/>
              <a:gd name="connsiteX4" fmla="*/ 0 w 5764480"/>
              <a:gd name="connsiteY4" fmla="*/ 0 h 4632263"/>
              <a:gd name="connsiteX0" fmla="*/ 0 w 5764480"/>
              <a:gd name="connsiteY0" fmla="*/ 0 h 4632263"/>
              <a:gd name="connsiteX1" fmla="*/ 2700647 w 5764480"/>
              <a:gd name="connsiteY1" fmla="*/ 11875 h 4632263"/>
              <a:gd name="connsiteX2" fmla="*/ 5764480 w 5764480"/>
              <a:gd name="connsiteY2" fmla="*/ 4632263 h 4632263"/>
              <a:gd name="connsiteX3" fmla="*/ 0 w 5764480"/>
              <a:gd name="connsiteY3" fmla="*/ 4608512 h 4632263"/>
              <a:gd name="connsiteX4" fmla="*/ 0 w 5764480"/>
              <a:gd name="connsiteY4" fmla="*/ 0 h 4632263"/>
              <a:gd name="connsiteX0" fmla="*/ 0 w 6006334"/>
              <a:gd name="connsiteY0" fmla="*/ 0 h 4632263"/>
              <a:gd name="connsiteX1" fmla="*/ 2700647 w 6006334"/>
              <a:gd name="connsiteY1" fmla="*/ 11875 h 4632263"/>
              <a:gd name="connsiteX2" fmla="*/ 4707142 w 6006334"/>
              <a:gd name="connsiteY2" fmla="*/ 2914157 h 4632263"/>
              <a:gd name="connsiteX3" fmla="*/ 5764480 w 6006334"/>
              <a:gd name="connsiteY3" fmla="*/ 4632263 h 4632263"/>
              <a:gd name="connsiteX4" fmla="*/ 0 w 6006334"/>
              <a:gd name="connsiteY4" fmla="*/ 4608512 h 4632263"/>
              <a:gd name="connsiteX5" fmla="*/ 0 w 6006334"/>
              <a:gd name="connsiteY5" fmla="*/ 0 h 4632263"/>
              <a:gd name="connsiteX0" fmla="*/ 0 w 6028461"/>
              <a:gd name="connsiteY0" fmla="*/ 0 h 4632263"/>
              <a:gd name="connsiteX1" fmla="*/ 2700647 w 6028461"/>
              <a:gd name="connsiteY1" fmla="*/ 11875 h 4632263"/>
              <a:gd name="connsiteX2" fmla="*/ 4873397 w 6028461"/>
              <a:gd name="connsiteY2" fmla="*/ 2902282 h 4632263"/>
              <a:gd name="connsiteX3" fmla="*/ 5764480 w 6028461"/>
              <a:gd name="connsiteY3" fmla="*/ 4632263 h 4632263"/>
              <a:gd name="connsiteX4" fmla="*/ 0 w 6028461"/>
              <a:gd name="connsiteY4" fmla="*/ 4608512 h 4632263"/>
              <a:gd name="connsiteX5" fmla="*/ 0 w 6028461"/>
              <a:gd name="connsiteY5" fmla="*/ 0 h 46322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28461" h="4632263">
                <a:moveTo>
                  <a:pt x="0" y="0"/>
                </a:moveTo>
                <a:lnTo>
                  <a:pt x="2700647" y="11875"/>
                </a:lnTo>
                <a:cubicBezTo>
                  <a:pt x="3485171" y="497568"/>
                  <a:pt x="4362758" y="2132217"/>
                  <a:pt x="4873397" y="2902282"/>
                </a:cubicBezTo>
                <a:cubicBezTo>
                  <a:pt x="5384036" y="3672347"/>
                  <a:pt x="6549004" y="4349871"/>
                  <a:pt x="5764480" y="4632263"/>
                </a:cubicBezTo>
                <a:lnTo>
                  <a:pt x="0" y="4608512"/>
                </a:lnTo>
                <a:lnTo>
                  <a:pt x="0" y="0"/>
                </a:lnTo>
                <a:close/>
              </a:path>
            </a:pathLst>
          </a:cu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6000" indent="-216000">
              <a:spcBef>
                <a:spcPts val="600"/>
              </a:spcBef>
              <a:buFont typeface="Calibri" panose="020F0502020204030204" pitchFamily="34" charset="0"/>
              <a:buChar char="‒"/>
            </a:pPr>
            <a:r>
              <a:rPr lang="hr-HR" altLang="sr-Latn-RS" b="1" dirty="0" smtClean="0">
                <a:solidFill>
                  <a:srgbClr val="FF0000"/>
                </a:solidFill>
              </a:rPr>
              <a:t>važniji otoci:</a:t>
            </a:r>
          </a:p>
          <a:p>
            <a:pPr marL="616050" lvl="1" indent="-216000">
              <a:spcBef>
                <a:spcPts val="600"/>
              </a:spcBef>
              <a:buFont typeface="Calibri" panose="020F0502020204030204" pitchFamily="34" charset="0"/>
              <a:buChar char="‒"/>
            </a:pPr>
            <a:r>
              <a:rPr lang="hr-HR" altLang="sr-Latn-RS" dirty="0">
                <a:highlight>
                  <a:srgbClr val="FFFF00"/>
                </a:highlight>
                <a:latin typeface="+mj-lt"/>
                <a:ea typeface="Calibri"/>
                <a:cs typeface="Times New Roman"/>
              </a:rPr>
              <a:t>Pag, Dugi otok, Ugljan, </a:t>
            </a:r>
            <a:r>
              <a:rPr lang="hr-HR" altLang="sr-Latn-RS" dirty="0" smtClean="0">
                <a:highlight>
                  <a:srgbClr val="FFFF00"/>
                </a:highlight>
                <a:latin typeface="+mj-lt"/>
                <a:ea typeface="Calibri"/>
                <a:cs typeface="Times New Roman"/>
              </a:rPr>
              <a:t>Pašman, Murter i Vir</a:t>
            </a:r>
            <a:endParaRPr lang="hr-HR" altLang="sr-Latn-RS" dirty="0">
              <a:highlight>
                <a:srgbClr val="FFFF00"/>
              </a:highlight>
              <a:latin typeface="+mj-lt"/>
              <a:ea typeface="Calibri"/>
              <a:cs typeface="Times New Roman"/>
            </a:endParaRPr>
          </a:p>
          <a:p>
            <a:pPr marL="616050" lvl="1" indent="-216000">
              <a:spcBef>
                <a:spcPts val="1800"/>
              </a:spcBef>
              <a:buFont typeface="Calibri" panose="020F0502020204030204" pitchFamily="34" charset="0"/>
              <a:buChar char="‒"/>
            </a:pPr>
            <a:r>
              <a:rPr lang="hr-HR" altLang="sr-Latn-RS" dirty="0">
                <a:highlight>
                  <a:srgbClr val="FFFF00"/>
                </a:highlight>
                <a:latin typeface="+mj-lt"/>
                <a:ea typeface="Calibri"/>
                <a:cs typeface="Times New Roman"/>
              </a:rPr>
              <a:t>Pag i Ugljan imaju </a:t>
            </a:r>
            <a:r>
              <a:rPr lang="hr-HR" altLang="sr-Latn-RS" b="1" dirty="0">
                <a:solidFill>
                  <a:srgbClr val="FF0000"/>
                </a:solidFill>
                <a:highlight>
                  <a:srgbClr val="FFFF00"/>
                </a:highlight>
                <a:latin typeface="+mj-lt"/>
                <a:ea typeface="Calibri"/>
                <a:cs typeface="Times New Roman"/>
              </a:rPr>
              <a:t>najviše</a:t>
            </a:r>
            <a:r>
              <a:rPr lang="hr-HR" altLang="sr-Latn-RS" dirty="0">
                <a:solidFill>
                  <a:srgbClr val="FF0000"/>
                </a:solidFill>
                <a:highlight>
                  <a:srgbClr val="FFFF00"/>
                </a:highlight>
                <a:latin typeface="+mj-lt"/>
                <a:ea typeface="Calibri"/>
                <a:cs typeface="Times New Roman"/>
              </a:rPr>
              <a:t> </a:t>
            </a:r>
            <a:r>
              <a:rPr lang="hr-HR" altLang="sr-Latn-RS" b="1" dirty="0" smtClean="0">
                <a:solidFill>
                  <a:srgbClr val="FF0000"/>
                </a:solidFill>
                <a:highlight>
                  <a:srgbClr val="FFFF00"/>
                </a:highlight>
                <a:latin typeface="+mj-lt"/>
                <a:ea typeface="Calibri"/>
                <a:cs typeface="Times New Roman"/>
              </a:rPr>
              <a:t>stanovnika</a:t>
            </a:r>
            <a:endParaRPr lang="hr-HR" altLang="sr-Latn-RS" b="1" dirty="0">
              <a:solidFill>
                <a:srgbClr val="FF0000"/>
              </a:solidFill>
              <a:highlight>
                <a:srgbClr val="FFFF00"/>
              </a:highlight>
              <a:latin typeface="+mj-lt"/>
              <a:ea typeface="Calibri"/>
              <a:cs typeface="Times New Roman"/>
            </a:endParaRPr>
          </a:p>
        </p:txBody>
      </p:sp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Otoci</a:t>
            </a:r>
            <a:endParaRPr lang="hr-HR" dirty="0"/>
          </a:p>
        </p:txBody>
      </p:sp>
      <p:sp>
        <p:nvSpPr>
          <p:cNvPr id="3" name="Rectangle 2"/>
          <p:cNvSpPr/>
          <p:nvPr/>
        </p:nvSpPr>
        <p:spPr>
          <a:xfrm>
            <a:off x="-4513" y="4586352"/>
            <a:ext cx="5765888" cy="19697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6000" lvl="0" indent="-216000">
              <a:spcBef>
                <a:spcPts val="1800"/>
              </a:spcBef>
              <a:buFont typeface="Calibri" panose="020F0502020204030204" pitchFamily="34" charset="0"/>
              <a:buChar char="‒"/>
            </a:pPr>
            <a:r>
              <a:rPr lang="hr-HR" altLang="sr-Latn-RS" sz="2400" b="1" dirty="0">
                <a:solidFill>
                  <a:srgbClr val="FF0000"/>
                </a:solidFill>
              </a:rPr>
              <a:t>Pag</a:t>
            </a:r>
            <a:r>
              <a:rPr lang="hr-HR" altLang="sr-Latn-RS" sz="2400" dirty="0">
                <a:solidFill>
                  <a:srgbClr val="FF0000"/>
                </a:solidFill>
              </a:rPr>
              <a:t> </a:t>
            </a:r>
            <a:r>
              <a:rPr lang="hr-HR" altLang="sr-Latn-RS" sz="2200" dirty="0">
                <a:solidFill>
                  <a:prstClr val="black"/>
                </a:solidFill>
              </a:rPr>
              <a:t>– </a:t>
            </a:r>
            <a:r>
              <a:rPr lang="hr-HR" altLang="sr-Latn-RS" sz="2200" dirty="0">
                <a:solidFill>
                  <a:prstClr val="black"/>
                </a:solidFill>
                <a:highlight>
                  <a:srgbClr val="FFFF00"/>
                </a:highlight>
                <a:ea typeface="Calibri"/>
                <a:cs typeface="Times New Roman"/>
              </a:rPr>
              <a:t>najdulja obala </a:t>
            </a:r>
            <a:r>
              <a:rPr lang="hr-HR" altLang="sr-Latn-RS" sz="2200" dirty="0">
                <a:solidFill>
                  <a:prstClr val="black"/>
                </a:solidFill>
              </a:rPr>
              <a:t>(270 km)</a:t>
            </a:r>
          </a:p>
          <a:p>
            <a:pPr marL="616050" lvl="1" indent="-216000">
              <a:spcBef>
                <a:spcPts val="600"/>
              </a:spcBef>
              <a:buFont typeface="Calibri" panose="020F0502020204030204" pitchFamily="34" charset="0"/>
              <a:buChar char="‒"/>
            </a:pPr>
            <a:r>
              <a:rPr lang="hr-HR" altLang="sr-Latn-RS" sz="2200" dirty="0">
                <a:solidFill>
                  <a:prstClr val="black"/>
                </a:solidFill>
                <a:highlight>
                  <a:srgbClr val="FFFF00"/>
                </a:highlight>
                <a:ea typeface="Calibri"/>
                <a:cs typeface="Times New Roman"/>
              </a:rPr>
              <a:t>5. po veličini Hrvatski otok</a:t>
            </a:r>
          </a:p>
          <a:p>
            <a:pPr marL="616050" lvl="1" indent="-216000">
              <a:spcBef>
                <a:spcPts val="600"/>
              </a:spcBef>
              <a:buFont typeface="Calibri" panose="020F0502020204030204" pitchFamily="34" charset="0"/>
              <a:buChar char="‒"/>
            </a:pPr>
            <a:r>
              <a:rPr lang="hr-HR" altLang="sr-Latn-RS" sz="2200" b="1" dirty="0">
                <a:solidFill>
                  <a:srgbClr val="FF0000"/>
                </a:solidFill>
              </a:rPr>
              <a:t>znamenitosti</a:t>
            </a:r>
            <a:r>
              <a:rPr lang="hr-HR" altLang="sr-Latn-RS" sz="2200" dirty="0">
                <a:solidFill>
                  <a:prstClr val="black"/>
                </a:solidFill>
              </a:rPr>
              <a:t>: stara jezgra grada Paga, rimski ostatci u Novalji i </a:t>
            </a:r>
            <a:r>
              <a:rPr lang="hr-HR" altLang="sr-Latn-RS" sz="2200" dirty="0" err="1">
                <a:solidFill>
                  <a:prstClr val="black"/>
                </a:solidFill>
              </a:rPr>
              <a:t>Caskoj</a:t>
            </a:r>
            <a:r>
              <a:rPr lang="hr-HR" altLang="sr-Latn-RS" sz="2200" dirty="0">
                <a:solidFill>
                  <a:prstClr val="black"/>
                </a:solidFill>
              </a:rPr>
              <a:t>, plaža </a:t>
            </a:r>
            <a:r>
              <a:rPr lang="hr-HR" altLang="sr-Latn-RS" sz="2200" dirty="0" err="1">
                <a:solidFill>
                  <a:prstClr val="black"/>
                </a:solidFill>
              </a:rPr>
              <a:t>Zrće</a:t>
            </a:r>
            <a:r>
              <a:rPr lang="hr-HR" altLang="sr-Latn-RS" sz="2200" dirty="0">
                <a:solidFill>
                  <a:prstClr val="black"/>
                </a:solidFill>
              </a:rPr>
              <a:t>, paška čipka, sir, bogata kulturna baština…</a:t>
            </a:r>
          </a:p>
        </p:txBody>
      </p:sp>
    </p:spTree>
    <p:extLst>
      <p:ext uri="{BB962C8B-B14F-4D97-AF65-F5344CB8AC3E}">
        <p14:creationId xmlns:p14="http://schemas.microsoft.com/office/powerpoint/2010/main" val="160420185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10630" y="75068"/>
            <a:ext cx="5509251" cy="6597210"/>
          </a:xfrm>
          <a:prstGeom prst="rect">
            <a:avLst/>
          </a:prstGeom>
          <a:effectLst/>
        </p:spPr>
      </p:pic>
      <p:sp>
        <p:nvSpPr>
          <p:cNvPr id="40" name="Freeform 39"/>
          <p:cNvSpPr/>
          <p:nvPr/>
        </p:nvSpPr>
        <p:spPr>
          <a:xfrm>
            <a:off x="4924425" y="590550"/>
            <a:ext cx="2076450" cy="5114925"/>
          </a:xfrm>
          <a:custGeom>
            <a:avLst/>
            <a:gdLst>
              <a:gd name="connsiteX0" fmla="*/ 0 w 2076450"/>
              <a:gd name="connsiteY0" fmla="*/ 0 h 5114925"/>
              <a:gd name="connsiteX1" fmla="*/ 247650 w 2076450"/>
              <a:gd name="connsiteY1" fmla="*/ 1238250 h 5114925"/>
              <a:gd name="connsiteX2" fmla="*/ 714375 w 2076450"/>
              <a:gd name="connsiteY2" fmla="*/ 2762250 h 5114925"/>
              <a:gd name="connsiteX3" fmla="*/ 1352550 w 2076450"/>
              <a:gd name="connsiteY3" fmla="*/ 4086225 h 5114925"/>
              <a:gd name="connsiteX4" fmla="*/ 1885950 w 2076450"/>
              <a:gd name="connsiteY4" fmla="*/ 4914900 h 5114925"/>
              <a:gd name="connsiteX5" fmla="*/ 2076450 w 2076450"/>
              <a:gd name="connsiteY5" fmla="*/ 5114925 h 5114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76450" h="5114925">
                <a:moveTo>
                  <a:pt x="0" y="0"/>
                </a:moveTo>
                <a:cubicBezTo>
                  <a:pt x="64294" y="388937"/>
                  <a:pt x="128588" y="777875"/>
                  <a:pt x="247650" y="1238250"/>
                </a:cubicBezTo>
                <a:cubicBezTo>
                  <a:pt x="366713" y="1698625"/>
                  <a:pt x="530225" y="2287587"/>
                  <a:pt x="714375" y="2762250"/>
                </a:cubicBezTo>
                <a:cubicBezTo>
                  <a:pt x="898525" y="3236913"/>
                  <a:pt x="1157288" y="3727450"/>
                  <a:pt x="1352550" y="4086225"/>
                </a:cubicBezTo>
                <a:cubicBezTo>
                  <a:pt x="1547812" y="4445000"/>
                  <a:pt x="1765300" y="4743450"/>
                  <a:pt x="1885950" y="4914900"/>
                </a:cubicBezTo>
                <a:cubicBezTo>
                  <a:pt x="2006600" y="5086350"/>
                  <a:pt x="2051050" y="5095875"/>
                  <a:pt x="2076450" y="5114925"/>
                </a:cubicBezTo>
              </a:path>
            </a:pathLst>
          </a:cu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41" name="Freeform 40"/>
          <p:cNvSpPr/>
          <p:nvPr/>
        </p:nvSpPr>
        <p:spPr>
          <a:xfrm>
            <a:off x="6780338" y="3403871"/>
            <a:ext cx="1573087" cy="2273029"/>
          </a:xfrm>
          <a:custGeom>
            <a:avLst/>
            <a:gdLst>
              <a:gd name="connsiteX0" fmla="*/ 1573087 w 1573087"/>
              <a:gd name="connsiteY0" fmla="*/ 196579 h 2273029"/>
              <a:gd name="connsiteX1" fmla="*/ 1449262 w 1573087"/>
              <a:gd name="connsiteY1" fmla="*/ 25129 h 2273029"/>
              <a:gd name="connsiteX2" fmla="*/ 1115887 w 1573087"/>
              <a:gd name="connsiteY2" fmla="*/ 25129 h 2273029"/>
              <a:gd name="connsiteX3" fmla="*/ 782512 w 1573087"/>
              <a:gd name="connsiteY3" fmla="*/ 253729 h 2273029"/>
              <a:gd name="connsiteX4" fmla="*/ 287212 w 1573087"/>
              <a:gd name="connsiteY4" fmla="*/ 901429 h 2273029"/>
              <a:gd name="connsiteX5" fmla="*/ 49087 w 1573087"/>
              <a:gd name="connsiteY5" fmla="*/ 1672954 h 2273029"/>
              <a:gd name="connsiteX6" fmla="*/ 10987 w 1573087"/>
              <a:gd name="connsiteY6" fmla="*/ 2015854 h 2273029"/>
              <a:gd name="connsiteX7" fmla="*/ 191962 w 1573087"/>
              <a:gd name="connsiteY7" fmla="*/ 2273029 h 2273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73087" h="2273029">
                <a:moveTo>
                  <a:pt x="1573087" y="196579"/>
                </a:moveTo>
                <a:cubicBezTo>
                  <a:pt x="1549274" y="125141"/>
                  <a:pt x="1525462" y="53704"/>
                  <a:pt x="1449262" y="25129"/>
                </a:cubicBezTo>
                <a:cubicBezTo>
                  <a:pt x="1373062" y="-3446"/>
                  <a:pt x="1227012" y="-12971"/>
                  <a:pt x="1115887" y="25129"/>
                </a:cubicBezTo>
                <a:cubicBezTo>
                  <a:pt x="1004762" y="63229"/>
                  <a:pt x="920624" y="107679"/>
                  <a:pt x="782512" y="253729"/>
                </a:cubicBezTo>
                <a:cubicBezTo>
                  <a:pt x="644400" y="399779"/>
                  <a:pt x="409449" y="664892"/>
                  <a:pt x="287212" y="901429"/>
                </a:cubicBezTo>
                <a:cubicBezTo>
                  <a:pt x="164975" y="1137966"/>
                  <a:pt x="95124" y="1487217"/>
                  <a:pt x="49087" y="1672954"/>
                </a:cubicBezTo>
                <a:cubicBezTo>
                  <a:pt x="3050" y="1858691"/>
                  <a:pt x="-12825" y="1915842"/>
                  <a:pt x="10987" y="2015854"/>
                </a:cubicBezTo>
                <a:cubicBezTo>
                  <a:pt x="34799" y="2115866"/>
                  <a:pt x="191962" y="2273029"/>
                  <a:pt x="191962" y="2273029"/>
                </a:cubicBezTo>
              </a:path>
            </a:pathLst>
          </a:cu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42" name="Freeform 41"/>
          <p:cNvSpPr/>
          <p:nvPr/>
        </p:nvSpPr>
        <p:spPr>
          <a:xfrm>
            <a:off x="7000875" y="809625"/>
            <a:ext cx="1065908" cy="2571750"/>
          </a:xfrm>
          <a:custGeom>
            <a:avLst/>
            <a:gdLst>
              <a:gd name="connsiteX0" fmla="*/ 0 w 1027808"/>
              <a:gd name="connsiteY0" fmla="*/ 0 h 2571750"/>
              <a:gd name="connsiteX1" fmla="*/ 476250 w 1027808"/>
              <a:gd name="connsiteY1" fmla="*/ 419100 h 2571750"/>
              <a:gd name="connsiteX2" fmla="*/ 857250 w 1027808"/>
              <a:gd name="connsiteY2" fmla="*/ 1333500 h 2571750"/>
              <a:gd name="connsiteX3" fmla="*/ 1009650 w 1027808"/>
              <a:gd name="connsiteY3" fmla="*/ 2038350 h 2571750"/>
              <a:gd name="connsiteX4" fmla="*/ 1019175 w 1027808"/>
              <a:gd name="connsiteY4" fmla="*/ 2571750 h 2571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7808" h="2571750">
                <a:moveTo>
                  <a:pt x="0" y="0"/>
                </a:moveTo>
                <a:cubicBezTo>
                  <a:pt x="166687" y="98425"/>
                  <a:pt x="333375" y="196850"/>
                  <a:pt x="476250" y="419100"/>
                </a:cubicBezTo>
                <a:cubicBezTo>
                  <a:pt x="619125" y="641350"/>
                  <a:pt x="768350" y="1063625"/>
                  <a:pt x="857250" y="1333500"/>
                </a:cubicBezTo>
                <a:cubicBezTo>
                  <a:pt x="946150" y="1603375"/>
                  <a:pt x="982663" y="1831975"/>
                  <a:pt x="1009650" y="2038350"/>
                </a:cubicBezTo>
                <a:cubicBezTo>
                  <a:pt x="1036637" y="2244725"/>
                  <a:pt x="1027906" y="2408237"/>
                  <a:pt x="1019175" y="2571750"/>
                </a:cubicBezTo>
              </a:path>
            </a:pathLst>
          </a:cu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16" name="Oval 15"/>
          <p:cNvSpPr/>
          <p:nvPr/>
        </p:nvSpPr>
        <p:spPr>
          <a:xfrm>
            <a:off x="5156179" y="4827870"/>
            <a:ext cx="817488" cy="732796"/>
          </a:xfrm>
          <a:prstGeom prst="ellipse">
            <a:avLst/>
          </a:prstGeom>
          <a:noFill/>
          <a:ln w="57150">
            <a:solidFill>
              <a:srgbClr val="1EA8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17" name="Rectangle 16"/>
          <p:cNvSpPr/>
          <p:nvPr/>
        </p:nvSpPr>
        <p:spPr>
          <a:xfrm>
            <a:off x="4224450" y="5451617"/>
            <a:ext cx="1228208" cy="356241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hr-HR" b="1" dirty="0" smtClean="0">
                <a:solidFill>
                  <a:schemeClr val="tx1"/>
                </a:solidFill>
              </a:rPr>
              <a:t>NP BRIJUNI</a:t>
            </a:r>
            <a:endParaRPr lang="hr-HR" b="1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304783" y="3664301"/>
            <a:ext cx="648072" cy="29441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7" name="Rectangle 6"/>
          <p:cNvSpPr/>
          <p:nvPr/>
        </p:nvSpPr>
        <p:spPr>
          <a:xfrm>
            <a:off x="4135367" y="2433588"/>
            <a:ext cx="648072" cy="29441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8" name="Rectangle 7"/>
          <p:cNvSpPr/>
          <p:nvPr/>
        </p:nvSpPr>
        <p:spPr>
          <a:xfrm>
            <a:off x="3797557" y="1795676"/>
            <a:ext cx="838882" cy="29441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13" name="Rectangle 12"/>
          <p:cNvSpPr/>
          <p:nvPr/>
        </p:nvSpPr>
        <p:spPr>
          <a:xfrm>
            <a:off x="3818330" y="806614"/>
            <a:ext cx="630265" cy="29441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14" name="Rectangle 13"/>
          <p:cNvSpPr/>
          <p:nvPr/>
        </p:nvSpPr>
        <p:spPr>
          <a:xfrm>
            <a:off x="6137377" y="5560665"/>
            <a:ext cx="520880" cy="29441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15" name="Rectangle 14"/>
          <p:cNvSpPr/>
          <p:nvPr/>
        </p:nvSpPr>
        <p:spPr>
          <a:xfrm>
            <a:off x="6582056" y="5906988"/>
            <a:ext cx="792653" cy="29441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18" name="Rectangle 17"/>
          <p:cNvSpPr/>
          <p:nvPr/>
        </p:nvSpPr>
        <p:spPr>
          <a:xfrm>
            <a:off x="8000091" y="3969972"/>
            <a:ext cx="704324" cy="29441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19" name="Rectangle 18"/>
          <p:cNvSpPr/>
          <p:nvPr/>
        </p:nvSpPr>
        <p:spPr>
          <a:xfrm>
            <a:off x="6768923" y="2467249"/>
            <a:ext cx="640295" cy="294414"/>
          </a:xfrm>
          <a:prstGeom prst="rect">
            <a:avLst/>
          </a:prstGeom>
          <a:noFill/>
          <a:ln w="57150">
            <a:solidFill>
              <a:srgbClr val="0037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20" name="Rectangle 19"/>
          <p:cNvSpPr/>
          <p:nvPr/>
        </p:nvSpPr>
        <p:spPr>
          <a:xfrm>
            <a:off x="6162163" y="1616342"/>
            <a:ext cx="823337" cy="30333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21" name="Rectangle 20"/>
          <p:cNvSpPr/>
          <p:nvPr/>
        </p:nvSpPr>
        <p:spPr>
          <a:xfrm>
            <a:off x="6608155" y="1187090"/>
            <a:ext cx="618585" cy="29441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22" name="Rectangle 21"/>
          <p:cNvSpPr/>
          <p:nvPr/>
        </p:nvSpPr>
        <p:spPr>
          <a:xfrm>
            <a:off x="5545872" y="1181236"/>
            <a:ext cx="874533" cy="29441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23" name="Rezervirano mjesto teksta 3"/>
          <p:cNvSpPr txBox="1">
            <a:spLocks/>
          </p:cNvSpPr>
          <p:nvPr/>
        </p:nvSpPr>
        <p:spPr>
          <a:xfrm>
            <a:off x="25971" y="692662"/>
            <a:ext cx="3499133" cy="6120714"/>
          </a:xfrm>
          <a:prstGeom prst="rect">
            <a:avLst/>
          </a:prstGeom>
          <a:noFill/>
        </p:spPr>
        <p:txBody>
          <a:bodyPr lIns="36000" tIns="0" rIns="3600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6000" indent="-216000">
              <a:spcBef>
                <a:spcPts val="600"/>
              </a:spcBef>
              <a:buFont typeface="Calibri" panose="020F0502020204030204" pitchFamily="34" charset="0"/>
              <a:buChar char="‒"/>
            </a:pPr>
            <a:r>
              <a:rPr lang="hr-HR" altLang="sr-Latn-RS" sz="2000" dirty="0">
                <a:highlight>
                  <a:srgbClr val="FFFF00"/>
                </a:highlight>
                <a:ea typeface="Calibri"/>
                <a:cs typeface="Times New Roman"/>
              </a:rPr>
              <a:t>najveći hrvatski poluotok</a:t>
            </a:r>
          </a:p>
          <a:p>
            <a:pPr marL="175950" indent="-216000">
              <a:spcBef>
                <a:spcPts val="600"/>
              </a:spcBef>
              <a:buFont typeface="Calibri" panose="020F0502020204030204" pitchFamily="34" charset="0"/>
              <a:buChar char="‒"/>
            </a:pPr>
            <a:r>
              <a:rPr lang="hr-HR" altLang="sr-Latn-RS" sz="2000" b="1" dirty="0" smtClean="0">
                <a:solidFill>
                  <a:srgbClr val="FF0000"/>
                </a:solidFill>
              </a:rPr>
              <a:t>Učka</a:t>
            </a:r>
            <a:r>
              <a:rPr lang="hr-HR" altLang="sr-Latn-RS" sz="2000" dirty="0" smtClean="0">
                <a:solidFill>
                  <a:srgbClr val="FF0000"/>
                </a:solidFill>
              </a:rPr>
              <a:t> </a:t>
            </a:r>
            <a:r>
              <a:rPr lang="hr-HR" altLang="sr-Latn-RS" sz="2000" dirty="0" smtClean="0"/>
              <a:t>i </a:t>
            </a:r>
            <a:r>
              <a:rPr lang="hr-HR" altLang="sr-Latn-RS" sz="2000" b="1" dirty="0" smtClean="0">
                <a:solidFill>
                  <a:srgbClr val="FF0000"/>
                </a:solidFill>
              </a:rPr>
              <a:t>Ćićarija</a:t>
            </a:r>
            <a:r>
              <a:rPr lang="hr-HR" altLang="sr-Latn-RS" sz="2000" dirty="0" smtClean="0">
                <a:solidFill>
                  <a:srgbClr val="FF0000"/>
                </a:solidFill>
              </a:rPr>
              <a:t> </a:t>
            </a:r>
            <a:r>
              <a:rPr lang="hr-HR" altLang="sr-Latn-RS" sz="2000" dirty="0" smtClean="0"/>
              <a:t>štite Istru od prodora hladnog zraka s istoka</a:t>
            </a:r>
          </a:p>
          <a:p>
            <a:pPr marL="216000" indent="-216000">
              <a:spcBef>
                <a:spcPts val="600"/>
              </a:spcBef>
              <a:buFont typeface="Calibri" panose="020F0502020204030204" pitchFamily="34" charset="0"/>
              <a:buChar char="‒"/>
            </a:pPr>
            <a:r>
              <a:rPr lang="hr-HR" altLang="sr-Latn-RS" sz="2200" b="1" dirty="0">
                <a:solidFill>
                  <a:srgbClr val="FF0000"/>
                </a:solidFill>
                <a:highlight>
                  <a:srgbClr val="FFFF00"/>
                </a:highlight>
                <a:ea typeface="Calibri"/>
                <a:cs typeface="Times New Roman"/>
              </a:rPr>
              <a:t>vodeća turistička regija </a:t>
            </a:r>
          </a:p>
          <a:p>
            <a:pPr marL="616050" lvl="1" indent="-216000">
              <a:spcBef>
                <a:spcPts val="600"/>
              </a:spcBef>
              <a:buFont typeface="Calibri" panose="020F0502020204030204" pitchFamily="34" charset="0"/>
              <a:buChar char="‒"/>
            </a:pPr>
            <a:r>
              <a:rPr lang="hr-HR" altLang="sr-Latn-RS" b="1" dirty="0">
                <a:solidFill>
                  <a:srgbClr val="FF0000"/>
                </a:solidFill>
                <a:highlight>
                  <a:srgbClr val="FFFF00"/>
                </a:highlight>
                <a:ea typeface="Calibri"/>
                <a:cs typeface="Times New Roman"/>
              </a:rPr>
              <a:t>32% noćenja</a:t>
            </a:r>
          </a:p>
          <a:p>
            <a:pPr marL="576000" lvl="1" indent="-216000">
              <a:spcBef>
                <a:spcPts val="0"/>
              </a:spcBef>
              <a:buFont typeface="Calibri" panose="020F0502020204030204" pitchFamily="34" charset="0"/>
              <a:buChar char="‒"/>
            </a:pPr>
            <a:r>
              <a:rPr lang="hr-HR" altLang="sr-Latn-RS" sz="2000" i="1" dirty="0" smtClean="0"/>
              <a:t>Rovinj, Poreč</a:t>
            </a:r>
            <a:r>
              <a:rPr lang="hr-HR" altLang="sr-Latn-RS" sz="2000" i="1" dirty="0"/>
              <a:t>, Tar-</a:t>
            </a:r>
            <a:r>
              <a:rPr lang="hr-HR" altLang="sr-Latn-RS" sz="2000" i="1" dirty="0" err="1"/>
              <a:t>Vabriga</a:t>
            </a:r>
            <a:r>
              <a:rPr lang="hr-HR" altLang="sr-Latn-RS" sz="2000" i="1" dirty="0"/>
              <a:t>, </a:t>
            </a:r>
            <a:r>
              <a:rPr lang="hr-HR" altLang="sr-Latn-RS" sz="2000" i="1" dirty="0" err="1"/>
              <a:t>Vrsar</a:t>
            </a:r>
            <a:r>
              <a:rPr lang="hr-HR" altLang="sr-Latn-RS" sz="2000" i="1" dirty="0"/>
              <a:t> i </a:t>
            </a:r>
            <a:r>
              <a:rPr lang="hr-HR" altLang="sr-Latn-RS" sz="2000" i="1" dirty="0" err="1"/>
              <a:t>Funtana</a:t>
            </a:r>
            <a:endParaRPr lang="hr-HR" altLang="sr-Latn-RS" sz="2000" i="1" dirty="0" smtClean="0"/>
          </a:p>
          <a:p>
            <a:pPr marL="216000" indent="-216000">
              <a:spcBef>
                <a:spcPts val="1200"/>
              </a:spcBef>
              <a:buFont typeface="Calibri" panose="020F0502020204030204" pitchFamily="34" charset="0"/>
              <a:buChar char="‒"/>
            </a:pPr>
            <a:r>
              <a:rPr lang="hr-HR" altLang="sr-Latn-RS" b="1" dirty="0">
                <a:highlight>
                  <a:srgbClr val="FFFF00"/>
                </a:highlight>
                <a:ea typeface="Calibri"/>
                <a:cs typeface="Times New Roman"/>
              </a:rPr>
              <a:t>3 turističke cjeline:</a:t>
            </a:r>
          </a:p>
          <a:p>
            <a:pPr marL="576000" lvl="1" indent="-216000">
              <a:spcBef>
                <a:spcPts val="0"/>
              </a:spcBef>
            </a:pPr>
            <a:r>
              <a:rPr lang="hr-HR" b="1" dirty="0">
                <a:solidFill>
                  <a:srgbClr val="FF0000"/>
                </a:solidFill>
              </a:rPr>
              <a:t>zapadna </a:t>
            </a:r>
            <a:r>
              <a:rPr lang="hr-HR" b="1" dirty="0" smtClean="0">
                <a:solidFill>
                  <a:srgbClr val="FF0000"/>
                </a:solidFill>
              </a:rPr>
              <a:t>obala</a:t>
            </a:r>
            <a:endParaRPr lang="hr-HR" b="1" dirty="0">
              <a:solidFill>
                <a:srgbClr val="FF0000"/>
              </a:solidFill>
            </a:endParaRPr>
          </a:p>
          <a:p>
            <a:pPr marL="576000" lvl="1" indent="-216000">
              <a:spcBef>
                <a:spcPts val="300"/>
              </a:spcBef>
            </a:pPr>
            <a:r>
              <a:rPr lang="hr-HR" b="1" dirty="0" smtClean="0">
                <a:solidFill>
                  <a:srgbClr val="FF0000"/>
                </a:solidFill>
              </a:rPr>
              <a:t>unutrašnjost Istre</a:t>
            </a:r>
            <a:endParaRPr lang="hr-HR" b="1" dirty="0">
              <a:solidFill>
                <a:srgbClr val="FF0000"/>
              </a:solidFill>
            </a:endParaRPr>
          </a:p>
          <a:p>
            <a:pPr marL="576000" lvl="1" indent="-216000">
              <a:spcBef>
                <a:spcPts val="300"/>
              </a:spcBef>
            </a:pPr>
            <a:r>
              <a:rPr lang="hr-HR" b="1" dirty="0">
                <a:solidFill>
                  <a:srgbClr val="FF0000"/>
                </a:solidFill>
              </a:rPr>
              <a:t>istočna </a:t>
            </a:r>
            <a:r>
              <a:rPr lang="hr-HR" b="1" dirty="0" smtClean="0">
                <a:solidFill>
                  <a:srgbClr val="FF0000"/>
                </a:solidFill>
              </a:rPr>
              <a:t>obala</a:t>
            </a:r>
            <a:endParaRPr lang="hr-HR" b="1" dirty="0">
              <a:solidFill>
                <a:srgbClr val="FF0000"/>
              </a:solidFill>
            </a:endParaRPr>
          </a:p>
          <a:p>
            <a:pPr marL="216000" indent="-216000">
              <a:spcBef>
                <a:spcPts val="1800"/>
              </a:spcBef>
              <a:buFont typeface="Calibri" panose="020F0502020204030204" pitchFamily="34" charset="0"/>
              <a:buChar char="‒"/>
            </a:pPr>
            <a:r>
              <a:rPr lang="hr-HR" altLang="sr-Latn-RS" sz="2000" b="1" dirty="0" smtClean="0">
                <a:solidFill>
                  <a:srgbClr val="FF0000"/>
                </a:solidFill>
              </a:rPr>
              <a:t>28 zaštićenih područja prirode</a:t>
            </a:r>
            <a:r>
              <a:rPr lang="hr-HR" altLang="sr-Latn-RS" sz="2000" dirty="0" smtClean="0">
                <a:solidFill>
                  <a:srgbClr val="FF0000"/>
                </a:solidFill>
              </a:rPr>
              <a:t> </a:t>
            </a:r>
          </a:p>
          <a:p>
            <a:pPr marL="576000" lvl="1" indent="-216000">
              <a:spcBef>
                <a:spcPts val="0"/>
              </a:spcBef>
              <a:buFont typeface="Calibri" panose="020F0502020204030204" pitchFamily="34" charset="0"/>
              <a:buChar char="‒"/>
            </a:pPr>
            <a:r>
              <a:rPr lang="hr-HR" altLang="sr-Latn-RS" sz="2000" i="1" dirty="0" smtClean="0"/>
              <a:t>NP Brijuni, PP Učka, Pazinski ponor, Motovunska šuma, </a:t>
            </a:r>
            <a:r>
              <a:rPr lang="hr-HR" altLang="sr-Latn-RS" sz="2000" i="1" dirty="0" err="1" smtClean="0"/>
              <a:t>Limski</a:t>
            </a:r>
            <a:r>
              <a:rPr lang="hr-HR" altLang="sr-Latn-RS" sz="2000" i="1" dirty="0" smtClean="0"/>
              <a:t> zaljev, špilja </a:t>
            </a:r>
            <a:r>
              <a:rPr lang="hr-HR" altLang="sr-Latn-RS" sz="2000" i="1" dirty="0" err="1" smtClean="0"/>
              <a:t>Baredine</a:t>
            </a:r>
            <a:endParaRPr lang="hr-HR" altLang="sr-Latn-RS" sz="2000" i="1" dirty="0" smtClean="0"/>
          </a:p>
        </p:txBody>
      </p:sp>
      <p:sp>
        <p:nvSpPr>
          <p:cNvPr id="28" name="Oval 27"/>
          <p:cNvSpPr/>
          <p:nvPr/>
        </p:nvSpPr>
        <p:spPr>
          <a:xfrm rot="2179290">
            <a:off x="6865691" y="679933"/>
            <a:ext cx="2256085" cy="673504"/>
          </a:xfrm>
          <a:prstGeom prst="ellipse">
            <a:avLst/>
          </a:prstGeom>
          <a:noFill/>
          <a:ln w="762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29" name="Oval 28"/>
          <p:cNvSpPr/>
          <p:nvPr/>
        </p:nvSpPr>
        <p:spPr>
          <a:xfrm rot="17031578">
            <a:off x="7471784" y="2337468"/>
            <a:ext cx="1808166" cy="673504"/>
          </a:xfrm>
          <a:prstGeom prst="ellipse">
            <a:avLst/>
          </a:prstGeom>
          <a:noFill/>
          <a:ln w="762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0" name="Title 29"/>
          <p:cNvSpPr>
            <a:spLocks noGrp="1"/>
          </p:cNvSpPr>
          <p:nvPr>
            <p:ph type="title"/>
          </p:nvPr>
        </p:nvSpPr>
        <p:spPr>
          <a:xfrm>
            <a:off x="142844" y="44624"/>
            <a:ext cx="8858312" cy="576064"/>
          </a:xfrm>
        </p:spPr>
        <p:txBody>
          <a:bodyPr/>
          <a:lstStyle/>
          <a:p>
            <a:r>
              <a:rPr lang="hr-HR" dirty="0" smtClean="0"/>
              <a:t>Istra</a:t>
            </a:r>
            <a:endParaRPr lang="hr-HR" dirty="0"/>
          </a:p>
        </p:txBody>
      </p:sp>
      <p:sp>
        <p:nvSpPr>
          <p:cNvPr id="33" name="Rectangle 32"/>
          <p:cNvSpPr/>
          <p:nvPr/>
        </p:nvSpPr>
        <p:spPr>
          <a:xfrm>
            <a:off x="4191241" y="3120993"/>
            <a:ext cx="589156" cy="29441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4" name="Oval 33"/>
          <p:cNvSpPr/>
          <p:nvPr/>
        </p:nvSpPr>
        <p:spPr>
          <a:xfrm>
            <a:off x="3933697" y="3578165"/>
            <a:ext cx="371086" cy="363775"/>
          </a:xfrm>
          <a:prstGeom prst="ellipse">
            <a:avLst/>
          </a:prstGeom>
          <a:solidFill>
            <a:schemeClr val="bg1"/>
          </a:solidFill>
          <a:ln w="57150"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800" b="1" dirty="0" smtClean="0">
                <a:solidFill>
                  <a:schemeClr val="tx1"/>
                </a:solidFill>
              </a:rPr>
              <a:t>1</a:t>
            </a:r>
            <a:endParaRPr lang="hr-HR" sz="2800" b="1" dirty="0">
              <a:solidFill>
                <a:schemeClr val="tx1"/>
              </a:solidFill>
            </a:endParaRPr>
          </a:p>
        </p:txBody>
      </p:sp>
      <p:sp>
        <p:nvSpPr>
          <p:cNvPr id="35" name="Oval 34"/>
          <p:cNvSpPr/>
          <p:nvPr/>
        </p:nvSpPr>
        <p:spPr>
          <a:xfrm>
            <a:off x="3779197" y="2348065"/>
            <a:ext cx="371086" cy="363775"/>
          </a:xfrm>
          <a:prstGeom prst="ellipse">
            <a:avLst/>
          </a:prstGeom>
          <a:solidFill>
            <a:schemeClr val="bg1"/>
          </a:solidFill>
          <a:ln w="57150"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800" b="1" dirty="0" smtClean="0">
                <a:solidFill>
                  <a:schemeClr val="tx1"/>
                </a:solidFill>
              </a:rPr>
              <a:t>2</a:t>
            </a:r>
            <a:endParaRPr lang="hr-HR" sz="2800" b="1" dirty="0">
              <a:solidFill>
                <a:schemeClr val="tx1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 rot="2306">
            <a:off x="4892530" y="1629952"/>
            <a:ext cx="3433847" cy="17559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3000"/>
              </a:spcBef>
            </a:pPr>
            <a:r>
              <a:rPr lang="hr-HR" sz="3700" b="1" dirty="0" smtClean="0"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UNUTRAŠNJA ISTRA</a:t>
            </a:r>
            <a:endParaRPr lang="hr-HR" sz="3700" b="1" dirty="0">
              <a:ln w="3175">
                <a:solidFill>
                  <a:schemeClr val="tx1">
                    <a:lumMod val="65000"/>
                    <a:lumOff val="35000"/>
                  </a:scheme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8" name="TextBox 37"/>
          <p:cNvSpPr txBox="1"/>
          <p:nvPr/>
        </p:nvSpPr>
        <p:spPr>
          <a:xfrm rot="105617">
            <a:off x="6842752" y="4163278"/>
            <a:ext cx="227468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r-HR" sz="4000" b="1" dirty="0" smtClean="0"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ISTOČNA OBALA ISTRE</a:t>
            </a:r>
            <a:endParaRPr lang="hr-HR" sz="4000" b="1" dirty="0">
              <a:ln w="3175">
                <a:solidFill>
                  <a:schemeClr val="tx1">
                    <a:lumMod val="65000"/>
                    <a:lumOff val="35000"/>
                  </a:scheme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45" name="Group 44"/>
          <p:cNvGrpSpPr/>
          <p:nvPr/>
        </p:nvGrpSpPr>
        <p:grpSpPr>
          <a:xfrm>
            <a:off x="4412833" y="288261"/>
            <a:ext cx="1629678" cy="5495981"/>
            <a:chOff x="4412833" y="288261"/>
            <a:chExt cx="1629678" cy="5495981"/>
          </a:xfrm>
        </p:grpSpPr>
        <p:sp>
          <p:nvSpPr>
            <p:cNvPr id="36" name="TextBox 35"/>
            <p:cNvSpPr txBox="1"/>
            <p:nvPr/>
          </p:nvSpPr>
          <p:spPr>
            <a:xfrm rot="3816783">
              <a:off x="3925853" y="3667584"/>
              <a:ext cx="346387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r-HR" sz="4400" b="1" dirty="0" smtClean="0"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OBALA ISTRE</a:t>
              </a:r>
              <a:endParaRPr lang="hr-HR" sz="4400" b="1" dirty="0"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44" name="Rectangle 43"/>
            <p:cNvSpPr/>
            <p:nvPr/>
          </p:nvSpPr>
          <p:spPr>
            <a:xfrm rot="4750417">
              <a:off x="3565710" y="1135384"/>
              <a:ext cx="2463688" cy="769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hr-HR" sz="4400" b="1" dirty="0">
                  <a:ln w="3175">
                    <a:solidFill>
                      <a:prstClr val="black">
                        <a:lumMod val="65000"/>
                        <a:lumOff val="35000"/>
                      </a:prst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ZAPADNA</a:t>
              </a:r>
              <a:endParaRPr lang="hr-HR" dirty="0"/>
            </a:p>
          </p:txBody>
        </p:sp>
      </p:grpSp>
    </p:spTree>
    <p:extLst>
      <p:ext uri="{BB962C8B-B14F-4D97-AF65-F5344CB8AC3E}">
        <p14:creationId xmlns:p14="http://schemas.microsoft.com/office/powerpoint/2010/main" val="3279085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25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50"/>
                            </p:stCondLst>
                            <p:childTnLst>
                              <p:par>
                                <p:cTn id="4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750"/>
                            </p:stCondLst>
                            <p:childTnLst>
                              <p:par>
                                <p:cTn id="5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000"/>
                            </p:stCondLst>
                            <p:childTnLst>
                              <p:par>
                                <p:cTn id="5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250"/>
                            </p:stCondLst>
                            <p:childTnLst>
                              <p:par>
                                <p:cTn id="6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500"/>
                            </p:stCondLst>
                            <p:childTnLst>
                              <p:par>
                                <p:cTn id="6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750"/>
                            </p:stCondLst>
                            <p:childTnLst>
                              <p:par>
                                <p:cTn id="7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2000"/>
                            </p:stCondLst>
                            <p:childTnLst>
                              <p:par>
                                <p:cTn id="7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2250"/>
                            </p:stCondLst>
                            <p:childTnLst>
                              <p:par>
                                <p:cTn id="7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250"/>
                            </p:stCondLst>
                            <p:childTnLst>
                              <p:par>
                                <p:cTn id="8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250"/>
                            </p:stCondLst>
                            <p:childTnLst>
                              <p:par>
                                <p:cTn id="9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500"/>
                            </p:stCondLst>
                            <p:childTnLst>
                              <p:par>
                                <p:cTn id="10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750"/>
                            </p:stCondLst>
                            <p:childTnLst>
                              <p:par>
                                <p:cTn id="10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1" grpId="0" animBg="1"/>
      <p:bldP spid="42" grpId="0" animBg="1"/>
      <p:bldP spid="16" grpId="0" animBg="1"/>
      <p:bldP spid="17" grpId="0" animBg="1"/>
      <p:bldP spid="6" grpId="0" animBg="1"/>
      <p:bldP spid="7" grpId="0" animBg="1"/>
      <p:bldP spid="8" grpId="0" animBg="1"/>
      <p:bldP spid="13" grpId="0" animBg="1"/>
      <p:bldP spid="14" grpId="0" animBg="1"/>
      <p:bldP spid="15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8" grpId="0" animBg="1"/>
      <p:bldP spid="29" grpId="0" animBg="1"/>
      <p:bldP spid="33" grpId="0" animBg="1"/>
      <p:bldP spid="34" grpId="0" animBg="1"/>
      <p:bldP spid="35" grpId="0" animBg="1"/>
      <p:bldP spid="37" grpId="0"/>
      <p:bldP spid="37" grpId="1"/>
      <p:bldP spid="38" grpId="0"/>
      <p:bldP spid="38" grpId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3190958" y="79897"/>
            <a:ext cx="5851440" cy="6115000"/>
            <a:chOff x="3444940" y="9127"/>
            <a:chExt cx="5699058" cy="5955755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2" cstate="email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725042" y="9127"/>
              <a:ext cx="5418956" cy="5844462"/>
            </a:xfrm>
            <a:prstGeom prst="rect">
              <a:avLst/>
            </a:prstGeom>
          </p:spPr>
        </p:pic>
        <p:sp>
          <p:nvSpPr>
            <p:cNvPr id="17" name="Freeform 16"/>
            <p:cNvSpPr/>
            <p:nvPr/>
          </p:nvSpPr>
          <p:spPr>
            <a:xfrm rot="162162">
              <a:off x="3444940" y="2210102"/>
              <a:ext cx="3364949" cy="3754780"/>
            </a:xfrm>
            <a:custGeom>
              <a:avLst/>
              <a:gdLst>
                <a:gd name="connsiteX0" fmla="*/ 0 w 3187700"/>
                <a:gd name="connsiteY0" fmla="*/ 0 h 3644900"/>
                <a:gd name="connsiteX1" fmla="*/ 3187700 w 3187700"/>
                <a:gd name="connsiteY1" fmla="*/ 3644900 h 3644900"/>
                <a:gd name="connsiteX2" fmla="*/ 0 w 3187700"/>
                <a:gd name="connsiteY2" fmla="*/ 3619500 h 3644900"/>
                <a:gd name="connsiteX3" fmla="*/ 0 w 3187700"/>
                <a:gd name="connsiteY3" fmla="*/ 0 h 3644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87700" h="3644900">
                  <a:moveTo>
                    <a:pt x="0" y="0"/>
                  </a:moveTo>
                  <a:lnTo>
                    <a:pt x="3187700" y="3644900"/>
                  </a:lnTo>
                  <a:lnTo>
                    <a:pt x="0" y="3619500"/>
                  </a:lnTo>
                  <a:cubicBezTo>
                    <a:pt x="4233" y="2417233"/>
                    <a:pt x="8467" y="1214967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r-HR"/>
            </a:p>
          </p:txBody>
        </p:sp>
      </p:grpSp>
      <p:sp>
        <p:nvSpPr>
          <p:cNvPr id="23" name="Rectangle 22"/>
          <p:cNvSpPr/>
          <p:nvPr/>
        </p:nvSpPr>
        <p:spPr>
          <a:xfrm>
            <a:off x="5633968" y="5273297"/>
            <a:ext cx="797540" cy="3255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16" name="Rezervirano mjesto teksta 3"/>
          <p:cNvSpPr txBox="1">
            <a:spLocks/>
          </p:cNvSpPr>
          <p:nvPr/>
        </p:nvSpPr>
        <p:spPr>
          <a:xfrm>
            <a:off x="-4514" y="1215940"/>
            <a:ext cx="3712418" cy="2479201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6000" indent="-216000">
              <a:spcBef>
                <a:spcPts val="1200"/>
              </a:spcBef>
              <a:buFont typeface="Calibri" panose="020F0502020204030204" pitchFamily="34" charset="0"/>
              <a:buChar char="‒"/>
            </a:pPr>
            <a:r>
              <a:rPr lang="hr-HR" altLang="sr-Latn-RS" sz="2200" b="1" dirty="0" smtClean="0">
                <a:solidFill>
                  <a:srgbClr val="FF0000"/>
                </a:solidFill>
              </a:rPr>
              <a:t>Dugi</a:t>
            </a:r>
            <a:r>
              <a:rPr lang="hr-HR" altLang="sr-Latn-RS" sz="2200" b="1" dirty="0" smtClean="0">
                <a:solidFill>
                  <a:srgbClr val="ED0030"/>
                </a:solidFill>
              </a:rPr>
              <a:t> </a:t>
            </a:r>
            <a:r>
              <a:rPr lang="hr-HR" altLang="sr-Latn-RS" sz="2200" b="1" dirty="0" smtClean="0">
                <a:solidFill>
                  <a:srgbClr val="FF0000"/>
                </a:solidFill>
              </a:rPr>
              <a:t>otok</a:t>
            </a:r>
            <a:r>
              <a:rPr lang="hr-HR" altLang="sr-Latn-RS" sz="2200" b="1" dirty="0" smtClean="0">
                <a:solidFill>
                  <a:srgbClr val="ED0030"/>
                </a:solidFill>
              </a:rPr>
              <a:t> </a:t>
            </a:r>
            <a:r>
              <a:rPr lang="hr-HR" altLang="sr-Latn-RS" sz="2200" dirty="0" smtClean="0"/>
              <a:t>– 7. po veličini</a:t>
            </a:r>
          </a:p>
          <a:p>
            <a:pPr marL="468000" lvl="1" indent="-216000">
              <a:spcBef>
                <a:spcPts val="600"/>
              </a:spcBef>
              <a:buFont typeface="Calibri" panose="020F0502020204030204" pitchFamily="34" charset="0"/>
              <a:buChar char="‒"/>
            </a:pPr>
            <a:r>
              <a:rPr lang="hr-HR" altLang="sr-Latn-RS" sz="2200" b="1" dirty="0">
                <a:solidFill>
                  <a:srgbClr val="FF0000"/>
                </a:solidFill>
                <a:highlight>
                  <a:srgbClr val="FFFF00"/>
                </a:highlight>
                <a:latin typeface="+mj-lt"/>
                <a:ea typeface="Calibri"/>
                <a:cs typeface="Times New Roman"/>
              </a:rPr>
              <a:t>park prirode </a:t>
            </a:r>
            <a:r>
              <a:rPr lang="hr-HR" altLang="sr-Latn-RS" sz="2200" b="1" dirty="0" err="1">
                <a:solidFill>
                  <a:srgbClr val="FF0000"/>
                </a:solidFill>
                <a:highlight>
                  <a:srgbClr val="FFFF00"/>
                </a:highlight>
                <a:latin typeface="+mj-lt"/>
                <a:ea typeface="Calibri"/>
                <a:cs typeface="Times New Roman"/>
              </a:rPr>
              <a:t>Telašćica</a:t>
            </a:r>
            <a:r>
              <a:rPr lang="hr-HR" altLang="sr-Latn-RS" sz="2200" b="1" dirty="0">
                <a:solidFill>
                  <a:srgbClr val="FF0000"/>
                </a:solidFill>
                <a:highlight>
                  <a:srgbClr val="FFFF00"/>
                </a:highlight>
                <a:latin typeface="+mj-lt"/>
                <a:ea typeface="Calibri"/>
                <a:cs typeface="Times New Roman"/>
              </a:rPr>
              <a:t> </a:t>
            </a:r>
            <a:r>
              <a:rPr lang="hr-HR" altLang="sr-Latn-RS" sz="2200" dirty="0" smtClean="0"/>
              <a:t>– strmci i slano jezero Mir</a:t>
            </a:r>
          </a:p>
        </p:txBody>
      </p:sp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Otoci</a:t>
            </a:r>
            <a:endParaRPr lang="hr-HR" dirty="0"/>
          </a:p>
        </p:txBody>
      </p:sp>
      <p:sp>
        <p:nvSpPr>
          <p:cNvPr id="2" name="Rectangle 1"/>
          <p:cNvSpPr/>
          <p:nvPr/>
        </p:nvSpPr>
        <p:spPr>
          <a:xfrm>
            <a:off x="0" y="2924944"/>
            <a:ext cx="4716016" cy="1523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6000" indent="-216000">
              <a:spcBef>
                <a:spcPts val="1800"/>
              </a:spcBef>
              <a:buFont typeface="Calibri" panose="020F0502020204030204" pitchFamily="34" charset="0"/>
              <a:buChar char="‒"/>
            </a:pPr>
            <a:r>
              <a:rPr lang="hr-HR" altLang="sr-Latn-RS" sz="2200" b="1" dirty="0">
                <a:solidFill>
                  <a:srgbClr val="FF0000"/>
                </a:solidFill>
              </a:rPr>
              <a:t>Ugljan</a:t>
            </a:r>
            <a:r>
              <a:rPr lang="hr-HR" altLang="sr-Latn-RS" sz="2200" dirty="0">
                <a:solidFill>
                  <a:srgbClr val="FF0000"/>
                </a:solidFill>
              </a:rPr>
              <a:t> </a:t>
            </a:r>
            <a:r>
              <a:rPr lang="hr-HR" altLang="sr-Latn-RS" sz="2200" dirty="0"/>
              <a:t>i </a:t>
            </a:r>
            <a:r>
              <a:rPr lang="hr-HR" altLang="sr-Latn-RS" sz="2200" b="1" dirty="0">
                <a:solidFill>
                  <a:srgbClr val="FF0000"/>
                </a:solidFill>
              </a:rPr>
              <a:t>Pašman</a:t>
            </a:r>
            <a:r>
              <a:rPr lang="hr-HR" altLang="sr-Latn-RS" sz="2200" dirty="0">
                <a:solidFill>
                  <a:srgbClr val="FF0000"/>
                </a:solidFill>
              </a:rPr>
              <a:t> </a:t>
            </a:r>
            <a:r>
              <a:rPr lang="hr-HR" altLang="sr-Latn-RS" sz="2200" dirty="0"/>
              <a:t>– </a:t>
            </a:r>
            <a:r>
              <a:rPr lang="hr-HR" altLang="sr-Latn-RS" sz="2200" dirty="0" smtClean="0"/>
              <a:t>međusobno </a:t>
            </a:r>
            <a:br>
              <a:rPr lang="hr-HR" altLang="sr-Latn-RS" sz="2200" dirty="0" smtClean="0"/>
            </a:br>
            <a:r>
              <a:rPr lang="hr-HR" altLang="sr-Latn-RS" sz="2200" dirty="0" smtClean="0"/>
              <a:t>su </a:t>
            </a:r>
            <a:r>
              <a:rPr lang="hr-HR" altLang="sr-Latn-RS" sz="2200" dirty="0">
                <a:highlight>
                  <a:srgbClr val="FFFF00"/>
                </a:highlight>
                <a:latin typeface="+mj-lt"/>
                <a:ea typeface="Calibri"/>
                <a:cs typeface="Times New Roman"/>
              </a:rPr>
              <a:t>povezani mostom</a:t>
            </a:r>
            <a:r>
              <a:rPr lang="hr-HR" altLang="sr-Latn-RS" dirty="0"/>
              <a:t> </a:t>
            </a:r>
            <a:r>
              <a:rPr lang="hr-HR" altLang="sr-Latn-RS" sz="2200" dirty="0" smtClean="0"/>
              <a:t>(</a:t>
            </a:r>
            <a:r>
              <a:rPr lang="hr-HR" altLang="sr-Latn-RS" sz="2200" i="1" dirty="0" err="1"/>
              <a:t>Ždrelac</a:t>
            </a:r>
            <a:r>
              <a:rPr lang="hr-HR" altLang="sr-Latn-RS" sz="2200" dirty="0"/>
              <a:t>)</a:t>
            </a:r>
          </a:p>
          <a:p>
            <a:pPr marL="468000" lvl="1" indent="-216000">
              <a:spcBef>
                <a:spcPts val="600"/>
              </a:spcBef>
              <a:buFont typeface="Calibri" panose="020F0502020204030204" pitchFamily="34" charset="0"/>
              <a:buChar char="‒"/>
            </a:pPr>
            <a:r>
              <a:rPr lang="hr-HR" altLang="sr-Latn-RS" sz="2200" dirty="0">
                <a:highlight>
                  <a:srgbClr val="FFFF00"/>
                </a:highlight>
                <a:latin typeface="+mj-lt"/>
                <a:ea typeface="Calibri"/>
                <a:cs typeface="Times New Roman"/>
              </a:rPr>
              <a:t>benediktinski samostan </a:t>
            </a:r>
            <a:r>
              <a:rPr lang="hr-HR" altLang="sr-Latn-RS" sz="2200" dirty="0" err="1">
                <a:highlight>
                  <a:srgbClr val="FFFF00"/>
                </a:highlight>
                <a:latin typeface="+mj-lt"/>
                <a:ea typeface="Calibri"/>
                <a:cs typeface="Times New Roman"/>
              </a:rPr>
              <a:t>Ćokovac</a:t>
            </a:r>
            <a:r>
              <a:rPr lang="hr-HR" altLang="sr-Latn-RS" sz="2200" dirty="0">
                <a:highlight>
                  <a:srgbClr val="FFFF00"/>
                </a:highlight>
                <a:latin typeface="+mj-lt"/>
                <a:ea typeface="Calibri"/>
                <a:cs typeface="Times New Roman"/>
              </a:rPr>
              <a:t> </a:t>
            </a:r>
            <a:r>
              <a:rPr lang="hr-HR" altLang="sr-Latn-RS" sz="2200" dirty="0"/>
              <a:t>(Pašman</a:t>
            </a:r>
            <a:r>
              <a:rPr lang="hr-HR" altLang="sr-Latn-RS" sz="2200" dirty="0" smtClean="0"/>
              <a:t>)</a:t>
            </a:r>
            <a:endParaRPr lang="hr-HR" altLang="sr-Latn-RS" sz="2200" dirty="0"/>
          </a:p>
        </p:txBody>
      </p:sp>
      <p:sp>
        <p:nvSpPr>
          <p:cNvPr id="8" name="Rectangle 7"/>
          <p:cNvSpPr/>
          <p:nvPr/>
        </p:nvSpPr>
        <p:spPr>
          <a:xfrm>
            <a:off x="-4514" y="4653136"/>
            <a:ext cx="904101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6000" indent="-216000">
              <a:spcBef>
                <a:spcPts val="1800"/>
              </a:spcBef>
              <a:buFont typeface="Calibri" panose="020F0502020204030204" pitchFamily="34" charset="0"/>
              <a:buChar char="‒"/>
            </a:pPr>
            <a:r>
              <a:rPr lang="hr-HR" altLang="sr-Latn-RS" sz="2200" b="1" dirty="0" smtClean="0">
                <a:solidFill>
                  <a:srgbClr val="FF0000"/>
                </a:solidFill>
              </a:rPr>
              <a:t>Murter</a:t>
            </a:r>
            <a:r>
              <a:rPr lang="hr-HR" altLang="sr-Latn-RS" sz="2200" b="1" dirty="0" smtClean="0">
                <a:solidFill>
                  <a:srgbClr val="ED0030"/>
                </a:solidFill>
              </a:rPr>
              <a:t> </a:t>
            </a:r>
            <a:r>
              <a:rPr lang="hr-HR" altLang="sr-Latn-RS" sz="2200" dirty="0" smtClean="0"/>
              <a:t>– dobro turistički razvijen</a:t>
            </a:r>
          </a:p>
          <a:p>
            <a:pPr marL="216000" indent="-216000">
              <a:spcBef>
                <a:spcPts val="1800"/>
              </a:spcBef>
              <a:buFont typeface="Calibri" panose="020F0502020204030204" pitchFamily="34" charset="0"/>
              <a:buChar char="‒"/>
            </a:pPr>
            <a:r>
              <a:rPr lang="hr-HR" altLang="sr-Latn-RS" sz="2200" b="1" dirty="0" err="1" smtClean="0">
                <a:solidFill>
                  <a:srgbClr val="FF0000"/>
                </a:solidFill>
              </a:rPr>
              <a:t>Krapanj</a:t>
            </a:r>
            <a:r>
              <a:rPr lang="hr-HR" altLang="sr-Latn-RS" sz="2200" dirty="0" smtClean="0">
                <a:solidFill>
                  <a:srgbClr val="FF0000"/>
                </a:solidFill>
              </a:rPr>
              <a:t> </a:t>
            </a:r>
            <a:r>
              <a:rPr lang="hr-HR" altLang="sr-Latn-RS" sz="2200" dirty="0" smtClean="0"/>
              <a:t>i </a:t>
            </a:r>
            <a:r>
              <a:rPr lang="hr-HR" altLang="sr-Latn-RS" sz="2200" b="1" dirty="0" smtClean="0">
                <a:solidFill>
                  <a:srgbClr val="FF0000"/>
                </a:solidFill>
              </a:rPr>
              <a:t>Zlarin</a:t>
            </a:r>
            <a:r>
              <a:rPr lang="hr-HR" altLang="sr-Latn-RS" sz="2200" dirty="0" smtClean="0">
                <a:solidFill>
                  <a:srgbClr val="FF0000"/>
                </a:solidFill>
              </a:rPr>
              <a:t> </a:t>
            </a:r>
            <a:r>
              <a:rPr lang="hr-HR" altLang="sr-Latn-RS" sz="2200" dirty="0" smtClean="0"/>
              <a:t>– vađenje spužvi i koralja (u prošlosti)</a:t>
            </a:r>
          </a:p>
          <a:p>
            <a:pPr marL="216000" indent="-216000">
              <a:spcBef>
                <a:spcPts val="1800"/>
              </a:spcBef>
              <a:buFont typeface="Calibri" panose="020F0502020204030204" pitchFamily="34" charset="0"/>
              <a:buChar char="‒"/>
            </a:pPr>
            <a:r>
              <a:rPr lang="hr-HR" altLang="sr-Latn-RS" sz="2200" b="1" dirty="0" smtClean="0">
                <a:solidFill>
                  <a:srgbClr val="FF0000"/>
                </a:solidFill>
              </a:rPr>
              <a:t>Vir</a:t>
            </a:r>
            <a:r>
              <a:rPr lang="hr-HR" altLang="sr-Latn-RS" sz="2200" dirty="0" smtClean="0">
                <a:solidFill>
                  <a:srgbClr val="FF0000"/>
                </a:solidFill>
              </a:rPr>
              <a:t> </a:t>
            </a:r>
            <a:r>
              <a:rPr lang="hr-HR" altLang="sr-Latn-RS" sz="2200" dirty="0" smtClean="0"/>
              <a:t>– </a:t>
            </a:r>
            <a:r>
              <a:rPr lang="hr-HR" altLang="sr-Latn-RS" sz="2200" dirty="0">
                <a:highlight>
                  <a:srgbClr val="FFFF00"/>
                </a:highlight>
                <a:latin typeface="+mj-lt"/>
                <a:ea typeface="Calibri"/>
                <a:cs typeface="Times New Roman"/>
              </a:rPr>
              <a:t>simbol divlje gradnje na Jadranu</a:t>
            </a:r>
          </a:p>
        </p:txBody>
      </p:sp>
      <p:sp>
        <p:nvSpPr>
          <p:cNvPr id="4" name="Freeform 3"/>
          <p:cNvSpPr/>
          <p:nvPr/>
        </p:nvSpPr>
        <p:spPr>
          <a:xfrm>
            <a:off x="4946278" y="2900977"/>
            <a:ext cx="1580684" cy="1896171"/>
          </a:xfrm>
          <a:custGeom>
            <a:avLst/>
            <a:gdLst>
              <a:gd name="connsiteX0" fmla="*/ 590922 w 1580684"/>
              <a:gd name="connsiteY0" fmla="*/ 458173 h 1896171"/>
              <a:gd name="connsiteX1" fmla="*/ 295647 w 1580684"/>
              <a:gd name="connsiteY1" fmla="*/ 200998 h 1896171"/>
              <a:gd name="connsiteX2" fmla="*/ 95622 w 1580684"/>
              <a:gd name="connsiteY2" fmla="*/ 973 h 1896171"/>
              <a:gd name="connsiteX3" fmla="*/ 19422 w 1580684"/>
              <a:gd name="connsiteY3" fmla="*/ 153373 h 1896171"/>
              <a:gd name="connsiteX4" fmla="*/ 448047 w 1580684"/>
              <a:gd name="connsiteY4" fmla="*/ 724873 h 1896171"/>
              <a:gd name="connsiteX5" fmla="*/ 733797 w 1580684"/>
              <a:gd name="connsiteY5" fmla="*/ 1229698 h 1896171"/>
              <a:gd name="connsiteX6" fmla="*/ 1257672 w 1580684"/>
              <a:gd name="connsiteY6" fmla="*/ 1858348 h 1896171"/>
              <a:gd name="connsiteX7" fmla="*/ 1429122 w 1580684"/>
              <a:gd name="connsiteY7" fmla="*/ 1801198 h 1896171"/>
              <a:gd name="connsiteX8" fmla="*/ 1495797 w 1580684"/>
              <a:gd name="connsiteY8" fmla="*/ 1601173 h 1896171"/>
              <a:gd name="connsiteX9" fmla="*/ 1571997 w 1580684"/>
              <a:gd name="connsiteY9" fmla="*/ 1544023 h 1896171"/>
              <a:gd name="connsiteX10" fmla="*/ 1276722 w 1580684"/>
              <a:gd name="connsiteY10" fmla="*/ 1239223 h 1896171"/>
              <a:gd name="connsiteX11" fmla="*/ 867147 w 1580684"/>
              <a:gd name="connsiteY11" fmla="*/ 820123 h 1896171"/>
              <a:gd name="connsiteX12" fmla="*/ 724272 w 1580684"/>
              <a:gd name="connsiteY12" fmla="*/ 572473 h 1896171"/>
              <a:gd name="connsiteX13" fmla="*/ 590922 w 1580684"/>
              <a:gd name="connsiteY13" fmla="*/ 458173 h 1896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580684" h="1896171">
                <a:moveTo>
                  <a:pt x="590922" y="458173"/>
                </a:moveTo>
                <a:cubicBezTo>
                  <a:pt x="519484" y="396260"/>
                  <a:pt x="378197" y="277198"/>
                  <a:pt x="295647" y="200998"/>
                </a:cubicBezTo>
                <a:cubicBezTo>
                  <a:pt x="213097" y="124798"/>
                  <a:pt x="141659" y="8910"/>
                  <a:pt x="95622" y="973"/>
                </a:cubicBezTo>
                <a:cubicBezTo>
                  <a:pt x="49585" y="-6964"/>
                  <a:pt x="-39315" y="32723"/>
                  <a:pt x="19422" y="153373"/>
                </a:cubicBezTo>
                <a:cubicBezTo>
                  <a:pt x="78159" y="274023"/>
                  <a:pt x="328985" y="545486"/>
                  <a:pt x="448047" y="724873"/>
                </a:cubicBezTo>
                <a:cubicBezTo>
                  <a:pt x="567109" y="904260"/>
                  <a:pt x="598860" y="1040786"/>
                  <a:pt x="733797" y="1229698"/>
                </a:cubicBezTo>
                <a:cubicBezTo>
                  <a:pt x="868735" y="1418611"/>
                  <a:pt x="1141785" y="1763098"/>
                  <a:pt x="1257672" y="1858348"/>
                </a:cubicBezTo>
                <a:cubicBezTo>
                  <a:pt x="1373559" y="1953598"/>
                  <a:pt x="1389435" y="1844060"/>
                  <a:pt x="1429122" y="1801198"/>
                </a:cubicBezTo>
                <a:cubicBezTo>
                  <a:pt x="1468809" y="1758336"/>
                  <a:pt x="1471985" y="1644036"/>
                  <a:pt x="1495797" y="1601173"/>
                </a:cubicBezTo>
                <a:cubicBezTo>
                  <a:pt x="1519610" y="1558311"/>
                  <a:pt x="1608509" y="1604348"/>
                  <a:pt x="1571997" y="1544023"/>
                </a:cubicBezTo>
                <a:cubicBezTo>
                  <a:pt x="1535485" y="1483698"/>
                  <a:pt x="1276722" y="1239223"/>
                  <a:pt x="1276722" y="1239223"/>
                </a:cubicBezTo>
                <a:cubicBezTo>
                  <a:pt x="1159247" y="1118573"/>
                  <a:pt x="959222" y="931248"/>
                  <a:pt x="867147" y="820123"/>
                </a:cubicBezTo>
                <a:cubicBezTo>
                  <a:pt x="775072" y="708998"/>
                  <a:pt x="770309" y="635973"/>
                  <a:pt x="724272" y="572473"/>
                </a:cubicBezTo>
                <a:cubicBezTo>
                  <a:pt x="678235" y="508973"/>
                  <a:pt x="662360" y="520086"/>
                  <a:pt x="590922" y="458173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5" name="Rectangle 4"/>
          <p:cNvSpPr/>
          <p:nvPr/>
        </p:nvSpPr>
        <p:spPr>
          <a:xfrm>
            <a:off x="4520901" y="3520780"/>
            <a:ext cx="920434" cy="216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hr-HR" sz="1400" b="1" dirty="0" smtClean="0">
                <a:solidFill>
                  <a:schemeClr val="tx1"/>
                </a:solidFill>
              </a:rPr>
              <a:t>Dugi otok</a:t>
            </a:r>
            <a:endParaRPr lang="hr-HR" sz="1400" b="1" dirty="0">
              <a:solidFill>
                <a:schemeClr val="tx1"/>
              </a:solidFill>
            </a:endParaRPr>
          </a:p>
        </p:txBody>
      </p:sp>
      <p:sp>
        <p:nvSpPr>
          <p:cNvPr id="6" name="Freeform 5"/>
          <p:cNvSpPr/>
          <p:nvPr/>
        </p:nvSpPr>
        <p:spPr>
          <a:xfrm>
            <a:off x="5591528" y="2941031"/>
            <a:ext cx="1843940" cy="1805718"/>
          </a:xfrm>
          <a:custGeom>
            <a:avLst/>
            <a:gdLst>
              <a:gd name="connsiteX0" fmla="*/ 1841147 w 1843940"/>
              <a:gd name="connsiteY0" fmla="*/ 1608744 h 1805718"/>
              <a:gd name="connsiteX1" fmla="*/ 1555397 w 1843940"/>
              <a:gd name="connsiteY1" fmla="*/ 1275369 h 1805718"/>
              <a:gd name="connsiteX2" fmla="*/ 1202972 w 1843940"/>
              <a:gd name="connsiteY2" fmla="*/ 913419 h 1805718"/>
              <a:gd name="connsiteX3" fmla="*/ 888647 w 1843940"/>
              <a:gd name="connsiteY3" fmla="*/ 570519 h 1805718"/>
              <a:gd name="connsiteX4" fmla="*/ 583847 w 1843940"/>
              <a:gd name="connsiteY4" fmla="*/ 265719 h 1805718"/>
              <a:gd name="connsiteX5" fmla="*/ 174272 w 1843940"/>
              <a:gd name="connsiteY5" fmla="*/ 37119 h 1805718"/>
              <a:gd name="connsiteX6" fmla="*/ 40922 w 1843940"/>
              <a:gd name="connsiteY6" fmla="*/ 8544 h 1805718"/>
              <a:gd name="connsiteX7" fmla="*/ 21872 w 1843940"/>
              <a:gd name="connsiteY7" fmla="*/ 122844 h 1805718"/>
              <a:gd name="connsiteX8" fmla="*/ 326672 w 1843940"/>
              <a:gd name="connsiteY8" fmla="*/ 408594 h 1805718"/>
              <a:gd name="connsiteX9" fmla="*/ 631472 w 1843940"/>
              <a:gd name="connsiteY9" fmla="*/ 818169 h 1805718"/>
              <a:gd name="connsiteX10" fmla="*/ 1079147 w 1843940"/>
              <a:gd name="connsiteY10" fmla="*/ 1237269 h 1805718"/>
              <a:gd name="connsiteX11" fmla="*/ 1488722 w 1843940"/>
              <a:gd name="connsiteY11" fmla="*/ 1713519 h 1805718"/>
              <a:gd name="connsiteX12" fmla="*/ 1688747 w 1843940"/>
              <a:gd name="connsiteY12" fmla="*/ 1799244 h 1805718"/>
              <a:gd name="connsiteX13" fmla="*/ 1841147 w 1843940"/>
              <a:gd name="connsiteY13" fmla="*/ 1608744 h 1805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843940" h="1805718">
                <a:moveTo>
                  <a:pt x="1841147" y="1608744"/>
                </a:moveTo>
                <a:cubicBezTo>
                  <a:pt x="1818922" y="1521431"/>
                  <a:pt x="1661759" y="1391256"/>
                  <a:pt x="1555397" y="1275369"/>
                </a:cubicBezTo>
                <a:cubicBezTo>
                  <a:pt x="1449035" y="1159482"/>
                  <a:pt x="1314097" y="1030894"/>
                  <a:pt x="1202972" y="913419"/>
                </a:cubicBezTo>
                <a:cubicBezTo>
                  <a:pt x="1091847" y="795944"/>
                  <a:pt x="991834" y="678469"/>
                  <a:pt x="888647" y="570519"/>
                </a:cubicBezTo>
                <a:cubicBezTo>
                  <a:pt x="785460" y="462569"/>
                  <a:pt x="702909" y="354619"/>
                  <a:pt x="583847" y="265719"/>
                </a:cubicBezTo>
                <a:cubicBezTo>
                  <a:pt x="464785" y="176819"/>
                  <a:pt x="264760" y="79982"/>
                  <a:pt x="174272" y="37119"/>
                </a:cubicBezTo>
                <a:cubicBezTo>
                  <a:pt x="83784" y="-5744"/>
                  <a:pt x="66322" y="-5743"/>
                  <a:pt x="40922" y="8544"/>
                </a:cubicBezTo>
                <a:cubicBezTo>
                  <a:pt x="15522" y="22831"/>
                  <a:pt x="-25753" y="56169"/>
                  <a:pt x="21872" y="122844"/>
                </a:cubicBezTo>
                <a:cubicBezTo>
                  <a:pt x="69497" y="189519"/>
                  <a:pt x="225072" y="292706"/>
                  <a:pt x="326672" y="408594"/>
                </a:cubicBezTo>
                <a:cubicBezTo>
                  <a:pt x="428272" y="524482"/>
                  <a:pt x="506060" y="680057"/>
                  <a:pt x="631472" y="818169"/>
                </a:cubicBezTo>
                <a:cubicBezTo>
                  <a:pt x="756884" y="956281"/>
                  <a:pt x="936272" y="1088044"/>
                  <a:pt x="1079147" y="1237269"/>
                </a:cubicBezTo>
                <a:cubicBezTo>
                  <a:pt x="1222022" y="1386494"/>
                  <a:pt x="1387122" y="1619857"/>
                  <a:pt x="1488722" y="1713519"/>
                </a:cubicBezTo>
                <a:cubicBezTo>
                  <a:pt x="1590322" y="1807181"/>
                  <a:pt x="1630010" y="1815119"/>
                  <a:pt x="1688747" y="1799244"/>
                </a:cubicBezTo>
                <a:cubicBezTo>
                  <a:pt x="1747484" y="1783369"/>
                  <a:pt x="1863372" y="1696057"/>
                  <a:pt x="1841147" y="1608744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13" name="Rectangle 12"/>
          <p:cNvSpPr/>
          <p:nvPr/>
        </p:nvSpPr>
        <p:spPr>
          <a:xfrm>
            <a:off x="6302391" y="3972468"/>
            <a:ext cx="616281" cy="1963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hr-HR" sz="1400" b="1" dirty="0" smtClean="0">
                <a:solidFill>
                  <a:schemeClr val="tx1"/>
                </a:solidFill>
              </a:rPr>
              <a:t>Pašman</a:t>
            </a:r>
            <a:endParaRPr lang="hr-HR" sz="1400" b="1" dirty="0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5694517" y="3252388"/>
            <a:ext cx="509323" cy="1963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hr-HR" sz="1400" b="1" dirty="0" smtClean="0">
                <a:solidFill>
                  <a:schemeClr val="tx1"/>
                </a:solidFill>
              </a:rPr>
              <a:t>Ugljan</a:t>
            </a:r>
            <a:endParaRPr lang="hr-HR" sz="1400" b="1" dirty="0">
              <a:solidFill>
                <a:schemeClr val="tx1"/>
              </a:solidFill>
            </a:endParaRPr>
          </a:p>
        </p:txBody>
      </p:sp>
      <p:sp>
        <p:nvSpPr>
          <p:cNvPr id="7" name="Freeform 6"/>
          <p:cNvSpPr/>
          <p:nvPr/>
        </p:nvSpPr>
        <p:spPr>
          <a:xfrm>
            <a:off x="7651656" y="4757410"/>
            <a:ext cx="536944" cy="456997"/>
          </a:xfrm>
          <a:custGeom>
            <a:avLst/>
            <a:gdLst>
              <a:gd name="connsiteX0" fmla="*/ 533494 w 536944"/>
              <a:gd name="connsiteY0" fmla="*/ 421015 h 456997"/>
              <a:gd name="connsiteX1" fmla="*/ 485869 w 536944"/>
              <a:gd name="connsiteY1" fmla="*/ 287665 h 456997"/>
              <a:gd name="connsiteX2" fmla="*/ 314419 w 536944"/>
              <a:gd name="connsiteY2" fmla="*/ 135265 h 456997"/>
              <a:gd name="connsiteX3" fmla="*/ 162019 w 536944"/>
              <a:gd name="connsiteY3" fmla="*/ 11440 h 456997"/>
              <a:gd name="connsiteX4" fmla="*/ 94 w 536944"/>
              <a:gd name="connsiteY4" fmla="*/ 40015 h 456997"/>
              <a:gd name="connsiteX5" fmla="*/ 142969 w 536944"/>
              <a:gd name="connsiteY5" fmla="*/ 316240 h 456997"/>
              <a:gd name="connsiteX6" fmla="*/ 409669 w 536944"/>
              <a:gd name="connsiteY6" fmla="*/ 449590 h 456997"/>
              <a:gd name="connsiteX7" fmla="*/ 533494 w 536944"/>
              <a:gd name="connsiteY7" fmla="*/ 421015 h 456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36944" h="456997">
                <a:moveTo>
                  <a:pt x="533494" y="421015"/>
                </a:moveTo>
                <a:cubicBezTo>
                  <a:pt x="546194" y="394028"/>
                  <a:pt x="522381" y="335290"/>
                  <a:pt x="485869" y="287665"/>
                </a:cubicBezTo>
                <a:cubicBezTo>
                  <a:pt x="449356" y="240040"/>
                  <a:pt x="368394" y="181302"/>
                  <a:pt x="314419" y="135265"/>
                </a:cubicBezTo>
                <a:cubicBezTo>
                  <a:pt x="260444" y="89228"/>
                  <a:pt x="214406" y="27315"/>
                  <a:pt x="162019" y="11440"/>
                </a:cubicBezTo>
                <a:cubicBezTo>
                  <a:pt x="109632" y="-4435"/>
                  <a:pt x="3269" y="-10785"/>
                  <a:pt x="94" y="40015"/>
                </a:cubicBezTo>
                <a:cubicBezTo>
                  <a:pt x="-3081" y="90815"/>
                  <a:pt x="74707" y="247978"/>
                  <a:pt x="142969" y="316240"/>
                </a:cubicBezTo>
                <a:cubicBezTo>
                  <a:pt x="211231" y="384502"/>
                  <a:pt x="344581" y="430540"/>
                  <a:pt x="409669" y="449590"/>
                </a:cubicBezTo>
                <a:cubicBezTo>
                  <a:pt x="474757" y="468640"/>
                  <a:pt x="520794" y="448002"/>
                  <a:pt x="533494" y="421015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20" name="Rectangle 19"/>
          <p:cNvSpPr/>
          <p:nvPr/>
        </p:nvSpPr>
        <p:spPr>
          <a:xfrm>
            <a:off x="7522723" y="5133256"/>
            <a:ext cx="504280" cy="1623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hr-HR" sz="1200" b="1" dirty="0" smtClean="0">
                <a:solidFill>
                  <a:schemeClr val="tx1"/>
                </a:solidFill>
              </a:rPr>
              <a:t>Murter</a:t>
            </a:r>
            <a:endParaRPr lang="hr-HR" sz="1200" b="1" dirty="0">
              <a:solidFill>
                <a:schemeClr val="tx1"/>
              </a:solidFill>
            </a:endParaRPr>
          </a:p>
        </p:txBody>
      </p:sp>
      <p:sp>
        <p:nvSpPr>
          <p:cNvPr id="9" name="Freeform 8"/>
          <p:cNvSpPr/>
          <p:nvPr/>
        </p:nvSpPr>
        <p:spPr>
          <a:xfrm>
            <a:off x="5581332" y="2163785"/>
            <a:ext cx="457135" cy="384257"/>
          </a:xfrm>
          <a:custGeom>
            <a:avLst/>
            <a:gdLst>
              <a:gd name="connsiteX0" fmla="*/ 409110 w 457135"/>
              <a:gd name="connsiteY0" fmla="*/ 99124 h 384257"/>
              <a:gd name="connsiteX1" fmla="*/ 242855 w 457135"/>
              <a:gd name="connsiteY1" fmla="*/ 15997 h 384257"/>
              <a:gd name="connsiteX2" fmla="*/ 17224 w 457135"/>
              <a:gd name="connsiteY2" fmla="*/ 15997 h 384257"/>
              <a:gd name="connsiteX3" fmla="*/ 40974 w 457135"/>
              <a:gd name="connsiteY3" fmla="*/ 182251 h 384257"/>
              <a:gd name="connsiteX4" fmla="*/ 242855 w 457135"/>
              <a:gd name="connsiteY4" fmla="*/ 360381 h 384257"/>
              <a:gd name="connsiteX5" fmla="*/ 420985 w 457135"/>
              <a:gd name="connsiteY5" fmla="*/ 372257 h 384257"/>
              <a:gd name="connsiteX6" fmla="*/ 456611 w 457135"/>
              <a:gd name="connsiteY6" fmla="*/ 265379 h 384257"/>
              <a:gd name="connsiteX7" fmla="*/ 409110 w 457135"/>
              <a:gd name="connsiteY7" fmla="*/ 99124 h 384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7135" h="384257">
                <a:moveTo>
                  <a:pt x="409110" y="99124"/>
                </a:moveTo>
                <a:cubicBezTo>
                  <a:pt x="373484" y="57560"/>
                  <a:pt x="308169" y="29851"/>
                  <a:pt x="242855" y="15997"/>
                </a:cubicBezTo>
                <a:cubicBezTo>
                  <a:pt x="177541" y="2142"/>
                  <a:pt x="50871" y="-11712"/>
                  <a:pt x="17224" y="15997"/>
                </a:cubicBezTo>
                <a:cubicBezTo>
                  <a:pt x="-16423" y="43706"/>
                  <a:pt x="3369" y="124854"/>
                  <a:pt x="40974" y="182251"/>
                </a:cubicBezTo>
                <a:cubicBezTo>
                  <a:pt x="78579" y="239648"/>
                  <a:pt x="179520" y="328713"/>
                  <a:pt x="242855" y="360381"/>
                </a:cubicBezTo>
                <a:cubicBezTo>
                  <a:pt x="306190" y="392049"/>
                  <a:pt x="385359" y="388091"/>
                  <a:pt x="420985" y="372257"/>
                </a:cubicBezTo>
                <a:cubicBezTo>
                  <a:pt x="456611" y="356423"/>
                  <a:pt x="458590" y="310901"/>
                  <a:pt x="456611" y="265379"/>
                </a:cubicBezTo>
                <a:cubicBezTo>
                  <a:pt x="454632" y="219857"/>
                  <a:pt x="444736" y="140688"/>
                  <a:pt x="409110" y="99124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21" name="Rectangle 20"/>
          <p:cNvSpPr/>
          <p:nvPr/>
        </p:nvSpPr>
        <p:spPr>
          <a:xfrm>
            <a:off x="5414808" y="2222461"/>
            <a:ext cx="313118" cy="1963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hr-HR" sz="1400" b="1" dirty="0" smtClean="0">
                <a:solidFill>
                  <a:schemeClr val="tx1"/>
                </a:solidFill>
              </a:rPr>
              <a:t>Vir</a:t>
            </a:r>
            <a:endParaRPr lang="hr-HR" sz="1400" b="1" dirty="0">
              <a:solidFill>
                <a:schemeClr val="tx1"/>
              </a:solidFill>
            </a:endParaRPr>
          </a:p>
        </p:txBody>
      </p:sp>
      <p:sp>
        <p:nvSpPr>
          <p:cNvPr id="11" name="Freeform 10"/>
          <p:cNvSpPr/>
          <p:nvPr/>
        </p:nvSpPr>
        <p:spPr>
          <a:xfrm>
            <a:off x="8632254" y="5427221"/>
            <a:ext cx="277147" cy="310008"/>
          </a:xfrm>
          <a:custGeom>
            <a:avLst/>
            <a:gdLst>
              <a:gd name="connsiteX0" fmla="*/ 245046 w 277147"/>
              <a:gd name="connsiteY0" fmla="*/ 310004 h 310008"/>
              <a:gd name="connsiteX1" fmla="*/ 276796 w 277147"/>
              <a:gd name="connsiteY1" fmla="*/ 221104 h 310008"/>
              <a:gd name="connsiteX2" fmla="*/ 254571 w 277147"/>
              <a:gd name="connsiteY2" fmla="*/ 84579 h 310008"/>
              <a:gd name="connsiteX3" fmla="*/ 152971 w 277147"/>
              <a:gd name="connsiteY3" fmla="*/ 21079 h 310008"/>
              <a:gd name="connsiteX4" fmla="*/ 32321 w 277147"/>
              <a:gd name="connsiteY4" fmla="*/ 5204 h 310008"/>
              <a:gd name="connsiteX5" fmla="*/ 3746 w 277147"/>
              <a:gd name="connsiteY5" fmla="*/ 103629 h 310008"/>
              <a:gd name="connsiteX6" fmla="*/ 98996 w 277147"/>
              <a:gd name="connsiteY6" fmla="*/ 217929 h 310008"/>
              <a:gd name="connsiteX7" fmla="*/ 245046 w 277147"/>
              <a:gd name="connsiteY7" fmla="*/ 310004 h 310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7147" h="310008">
                <a:moveTo>
                  <a:pt x="245046" y="310004"/>
                </a:moveTo>
                <a:cubicBezTo>
                  <a:pt x="274679" y="310533"/>
                  <a:pt x="275209" y="258675"/>
                  <a:pt x="276796" y="221104"/>
                </a:cubicBezTo>
                <a:cubicBezTo>
                  <a:pt x="278383" y="183533"/>
                  <a:pt x="275209" y="117916"/>
                  <a:pt x="254571" y="84579"/>
                </a:cubicBezTo>
                <a:cubicBezTo>
                  <a:pt x="233933" y="51241"/>
                  <a:pt x="190013" y="34308"/>
                  <a:pt x="152971" y="21079"/>
                </a:cubicBezTo>
                <a:cubicBezTo>
                  <a:pt x="115929" y="7850"/>
                  <a:pt x="57192" y="-8554"/>
                  <a:pt x="32321" y="5204"/>
                </a:cubicBezTo>
                <a:cubicBezTo>
                  <a:pt x="7450" y="18962"/>
                  <a:pt x="-7367" y="68175"/>
                  <a:pt x="3746" y="103629"/>
                </a:cubicBezTo>
                <a:cubicBezTo>
                  <a:pt x="14858" y="139083"/>
                  <a:pt x="58250" y="186708"/>
                  <a:pt x="98996" y="217929"/>
                </a:cubicBezTo>
                <a:cubicBezTo>
                  <a:pt x="139742" y="249150"/>
                  <a:pt x="215413" y="309475"/>
                  <a:pt x="245046" y="310004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22" name="Rectangle 21"/>
          <p:cNvSpPr/>
          <p:nvPr/>
        </p:nvSpPr>
        <p:spPr>
          <a:xfrm>
            <a:off x="8437234" y="5777461"/>
            <a:ext cx="568260" cy="2705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>
              <a:lnSpc>
                <a:spcPts val="1000"/>
              </a:lnSpc>
            </a:pPr>
            <a:r>
              <a:rPr lang="hr-HR" sz="1050" b="1" dirty="0" smtClean="0">
                <a:solidFill>
                  <a:schemeClr val="tx1"/>
                </a:solidFill>
              </a:rPr>
              <a:t>Zlarin i </a:t>
            </a:r>
          </a:p>
          <a:p>
            <a:pPr algn="ctr">
              <a:lnSpc>
                <a:spcPts val="1000"/>
              </a:lnSpc>
            </a:pPr>
            <a:r>
              <a:rPr lang="hr-HR" sz="1050" b="1" dirty="0" err="1" smtClean="0">
                <a:solidFill>
                  <a:schemeClr val="tx1"/>
                </a:solidFill>
              </a:rPr>
              <a:t>Krapanj</a:t>
            </a:r>
            <a:endParaRPr lang="hr-HR" sz="1050" b="1" dirty="0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8930956" y="5618832"/>
            <a:ext cx="149076" cy="14907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24" name="Oval 23"/>
          <p:cNvSpPr/>
          <p:nvPr/>
        </p:nvSpPr>
        <p:spPr>
          <a:xfrm>
            <a:off x="6075054" y="4293096"/>
            <a:ext cx="392587" cy="349092"/>
          </a:xfrm>
          <a:prstGeom prst="ellipse">
            <a:avLst/>
          </a:prstGeom>
          <a:noFill/>
          <a:ln w="38100">
            <a:solidFill>
              <a:srgbClr val="184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25" name="Rectangle 24"/>
          <p:cNvSpPr/>
          <p:nvPr/>
        </p:nvSpPr>
        <p:spPr>
          <a:xfrm>
            <a:off x="5276403" y="4545124"/>
            <a:ext cx="920434" cy="216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hr-HR" sz="1400" b="1" dirty="0" smtClean="0">
                <a:solidFill>
                  <a:schemeClr val="tx1"/>
                </a:solidFill>
              </a:rPr>
              <a:t>PP </a:t>
            </a:r>
            <a:r>
              <a:rPr lang="hr-HR" sz="1400" b="1" dirty="0" err="1" smtClean="0">
                <a:solidFill>
                  <a:schemeClr val="tx1"/>
                </a:solidFill>
              </a:rPr>
              <a:t>Telašćica</a:t>
            </a:r>
            <a:endParaRPr lang="hr-HR" sz="1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814385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5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7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25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50"/>
                            </p:stCondLst>
                            <p:childTnLst>
                              <p:par>
                                <p:cTn id="5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75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000"/>
                            </p:stCondLst>
                            <p:childTnLst>
                              <p:par>
                                <p:cTn id="6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25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250"/>
                            </p:stCondLst>
                            <p:childTnLst>
                              <p:par>
                                <p:cTn id="7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750"/>
                            </p:stCondLst>
                            <p:childTnLst>
                              <p:par>
                                <p:cTn id="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2000"/>
                            </p:stCondLst>
                            <p:childTnLst>
                              <p:par>
                                <p:cTn id="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25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2250"/>
                            </p:stCondLst>
                            <p:childTnLst>
                              <p:par>
                                <p:cTn id="8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2750"/>
                            </p:stCondLst>
                            <p:childTnLst>
                              <p:par>
                                <p:cTn id="8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4" grpId="0" animBg="1"/>
      <p:bldP spid="5" grpId="0" animBg="1"/>
      <p:bldP spid="6" grpId="0" animBg="1"/>
      <p:bldP spid="13" grpId="0" animBg="1"/>
      <p:bldP spid="19" grpId="0" animBg="1"/>
      <p:bldP spid="7" grpId="0" animBg="1"/>
      <p:bldP spid="20" grpId="0" animBg="1"/>
      <p:bldP spid="9" grpId="0" animBg="1"/>
      <p:bldP spid="21" grpId="0" animBg="1"/>
      <p:bldP spid="11" grpId="0" animBg="1"/>
      <p:bldP spid="22" grpId="0" animBg="1"/>
      <p:bldP spid="12" grpId="0" animBg="1"/>
      <p:bldP spid="24" grpId="0" animBg="1"/>
      <p:bldP spid="25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3347864" y="0"/>
            <a:ext cx="5796136" cy="4306433"/>
            <a:chOff x="3678963" y="461489"/>
            <a:chExt cx="5394310" cy="4007884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0187" r="1574"/>
            <a:stretch/>
          </p:blipFill>
          <p:spPr>
            <a:xfrm>
              <a:off x="4650823" y="461489"/>
              <a:ext cx="4422450" cy="3769576"/>
            </a:xfrm>
            <a:prstGeom prst="rect">
              <a:avLst/>
            </a:prstGeom>
          </p:spPr>
        </p:pic>
        <p:sp>
          <p:nvSpPr>
            <p:cNvPr id="17" name="Freeform 16"/>
            <p:cNvSpPr/>
            <p:nvPr/>
          </p:nvSpPr>
          <p:spPr>
            <a:xfrm rot="21341647">
              <a:off x="3678963" y="1136337"/>
              <a:ext cx="3364949" cy="3333036"/>
            </a:xfrm>
            <a:custGeom>
              <a:avLst/>
              <a:gdLst>
                <a:gd name="connsiteX0" fmla="*/ 0 w 3187700"/>
                <a:gd name="connsiteY0" fmla="*/ 0 h 3644900"/>
                <a:gd name="connsiteX1" fmla="*/ 3187700 w 3187700"/>
                <a:gd name="connsiteY1" fmla="*/ 3644900 h 3644900"/>
                <a:gd name="connsiteX2" fmla="*/ 0 w 3187700"/>
                <a:gd name="connsiteY2" fmla="*/ 3619500 h 3644900"/>
                <a:gd name="connsiteX3" fmla="*/ 0 w 3187700"/>
                <a:gd name="connsiteY3" fmla="*/ 0 h 3644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87700" h="3644900">
                  <a:moveTo>
                    <a:pt x="0" y="0"/>
                  </a:moveTo>
                  <a:lnTo>
                    <a:pt x="3187700" y="3644900"/>
                  </a:lnTo>
                  <a:lnTo>
                    <a:pt x="0" y="3619500"/>
                  </a:lnTo>
                  <a:cubicBezTo>
                    <a:pt x="4233" y="2417233"/>
                    <a:pt x="8467" y="1214967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r-HR"/>
            </a:p>
          </p:txBody>
        </p:sp>
      </p:grpSp>
      <p:sp>
        <p:nvSpPr>
          <p:cNvPr id="2" name="Oval 1"/>
          <p:cNvSpPr/>
          <p:nvPr/>
        </p:nvSpPr>
        <p:spPr>
          <a:xfrm rot="2289306">
            <a:off x="6114178" y="986665"/>
            <a:ext cx="2369718" cy="816519"/>
          </a:xfrm>
          <a:prstGeom prst="ellipse">
            <a:avLst/>
          </a:prstGeom>
          <a:noFill/>
          <a:ln w="76200">
            <a:solidFill>
              <a:srgbClr val="3D6B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11" name="Oval 10"/>
          <p:cNvSpPr/>
          <p:nvPr/>
        </p:nvSpPr>
        <p:spPr>
          <a:xfrm rot="2601029">
            <a:off x="4342278" y="1169709"/>
            <a:ext cx="3568469" cy="880884"/>
          </a:xfrm>
          <a:prstGeom prst="ellipse">
            <a:avLst/>
          </a:prstGeom>
          <a:noFill/>
          <a:ln w="76200">
            <a:solidFill>
              <a:srgbClr val="3D6B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16" name="Rezervirano mjesto teksta 3"/>
          <p:cNvSpPr txBox="1">
            <a:spLocks/>
          </p:cNvSpPr>
          <p:nvPr/>
        </p:nvSpPr>
        <p:spPr>
          <a:xfrm>
            <a:off x="-4514" y="589759"/>
            <a:ext cx="4396632" cy="2623217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6000" indent="-216000">
              <a:spcBef>
                <a:spcPts val="1200"/>
              </a:spcBef>
              <a:buFont typeface="Calibri" panose="020F0502020204030204" pitchFamily="34" charset="0"/>
              <a:buChar char="‒"/>
            </a:pPr>
            <a:r>
              <a:rPr lang="hr-HR" altLang="sr-Latn-RS" sz="2200" dirty="0" smtClean="0"/>
              <a:t>područje </a:t>
            </a:r>
            <a:r>
              <a:rPr lang="hr-HR" altLang="sr-Latn-RS" sz="2200" b="1" dirty="0">
                <a:solidFill>
                  <a:srgbClr val="FF0000"/>
                </a:solidFill>
                <a:highlight>
                  <a:srgbClr val="FFFF00"/>
                </a:highlight>
                <a:latin typeface="+mj-lt"/>
                <a:ea typeface="Calibri"/>
                <a:cs typeface="Times New Roman"/>
              </a:rPr>
              <a:t>Ravnih kotara </a:t>
            </a:r>
            <a:r>
              <a:rPr lang="hr-HR" altLang="sr-Latn-RS" sz="2200" dirty="0">
                <a:highlight>
                  <a:srgbClr val="FFFF00"/>
                </a:highlight>
                <a:latin typeface="+mj-lt"/>
                <a:ea typeface="Calibri"/>
                <a:cs typeface="Times New Roman"/>
              </a:rPr>
              <a:t>i</a:t>
            </a:r>
            <a:r>
              <a:rPr lang="hr-HR" altLang="sr-Latn-RS" sz="2200" b="1" dirty="0">
                <a:solidFill>
                  <a:srgbClr val="FF0000"/>
                </a:solidFill>
                <a:highlight>
                  <a:srgbClr val="FFFF00"/>
                </a:highlight>
                <a:latin typeface="+mj-lt"/>
                <a:ea typeface="Calibri"/>
                <a:cs typeface="Times New Roman"/>
              </a:rPr>
              <a:t> Bukovice</a:t>
            </a:r>
          </a:p>
          <a:p>
            <a:pPr marL="216000" indent="-216000">
              <a:spcBef>
                <a:spcPts val="1200"/>
              </a:spcBef>
              <a:buFont typeface="Calibri" panose="020F0502020204030204" pitchFamily="34" charset="0"/>
              <a:buChar char="‒"/>
            </a:pPr>
            <a:r>
              <a:rPr lang="hr-HR" altLang="sr-Latn-RS" sz="2200" dirty="0" smtClean="0"/>
              <a:t>turistički se počinje iskorištavati tek u novije vrijeme</a:t>
            </a:r>
          </a:p>
          <a:p>
            <a:pPr marL="216000" indent="-216000">
              <a:spcBef>
                <a:spcPts val="1200"/>
              </a:spcBef>
              <a:buFont typeface="Calibri" panose="020F0502020204030204" pitchFamily="34" charset="0"/>
              <a:buChar char="‒"/>
            </a:pPr>
            <a:r>
              <a:rPr lang="hr-HR" altLang="sr-Latn-RS" sz="2200" b="1" dirty="0" smtClean="0">
                <a:solidFill>
                  <a:srgbClr val="FF0000"/>
                </a:solidFill>
              </a:rPr>
              <a:t>Benkovac</a:t>
            </a:r>
            <a:r>
              <a:rPr lang="hr-HR" altLang="sr-Latn-RS" sz="2200" dirty="0" smtClean="0">
                <a:solidFill>
                  <a:srgbClr val="FF0000"/>
                </a:solidFill>
              </a:rPr>
              <a:t> </a:t>
            </a:r>
            <a:r>
              <a:rPr lang="hr-HR" altLang="sr-Latn-RS" sz="2200" dirty="0" smtClean="0"/>
              <a:t>– </a:t>
            </a:r>
            <a:r>
              <a:rPr lang="hr-HR" altLang="sr-Latn-RS" sz="2200" dirty="0">
                <a:highlight>
                  <a:srgbClr val="FFFF00"/>
                </a:highlight>
                <a:latin typeface="+mj-lt"/>
                <a:ea typeface="Calibri"/>
                <a:cs typeface="Times New Roman"/>
              </a:rPr>
              <a:t>najveće naselje Ravnih kotara</a:t>
            </a:r>
          </a:p>
          <a:p>
            <a:pPr marL="616050" lvl="1" indent="-216000">
              <a:spcBef>
                <a:spcPts val="600"/>
              </a:spcBef>
              <a:buFont typeface="Calibri" panose="020F0502020204030204" pitchFamily="34" charset="0"/>
              <a:buChar char="‒"/>
            </a:pPr>
            <a:r>
              <a:rPr lang="hr-HR" altLang="sr-Latn-RS" sz="2200" dirty="0" smtClean="0"/>
              <a:t>bogat poviješću</a:t>
            </a:r>
          </a:p>
        </p:txBody>
      </p:sp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Zaleđe</a:t>
            </a:r>
            <a:endParaRPr lang="hr-HR" dirty="0"/>
          </a:p>
        </p:txBody>
      </p:sp>
      <p:sp>
        <p:nvSpPr>
          <p:cNvPr id="4" name="Rectangle 3"/>
          <p:cNvSpPr/>
          <p:nvPr/>
        </p:nvSpPr>
        <p:spPr>
          <a:xfrm>
            <a:off x="-7496" y="3284984"/>
            <a:ext cx="9151495" cy="33855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6000" indent="-216000">
              <a:spcBef>
                <a:spcPts val="1200"/>
              </a:spcBef>
              <a:buFont typeface="Calibri" panose="020F0502020204030204" pitchFamily="34" charset="0"/>
              <a:buChar char="‒"/>
            </a:pPr>
            <a:r>
              <a:rPr lang="hr-HR" altLang="sr-Latn-RS" sz="2200" b="1" dirty="0">
                <a:solidFill>
                  <a:srgbClr val="FF0000"/>
                </a:solidFill>
              </a:rPr>
              <a:t>rijeke</a:t>
            </a:r>
            <a:r>
              <a:rPr lang="hr-HR" altLang="sr-Latn-RS" sz="2200" dirty="0">
                <a:solidFill>
                  <a:srgbClr val="FF0000"/>
                </a:solidFill>
              </a:rPr>
              <a:t> </a:t>
            </a:r>
            <a:r>
              <a:rPr lang="hr-HR" altLang="sr-Latn-RS" sz="2200" dirty="0"/>
              <a:t>Zrmanja (rafting), Krka i </a:t>
            </a:r>
            <a:r>
              <a:rPr lang="hr-HR" altLang="sr-Latn-RS" sz="2200" dirty="0" err="1"/>
              <a:t>Čikola</a:t>
            </a:r>
            <a:endParaRPr lang="hr-HR" altLang="sr-Latn-RS" sz="2200" dirty="0"/>
          </a:p>
          <a:p>
            <a:pPr marL="216000" lvl="0" indent="-216000">
              <a:spcBef>
                <a:spcPts val="1200"/>
              </a:spcBef>
              <a:buFont typeface="Calibri" panose="020F0502020204030204" pitchFamily="34" charset="0"/>
              <a:buChar char="‒"/>
            </a:pPr>
            <a:r>
              <a:rPr lang="hr-HR" altLang="sr-Latn-RS" sz="2200" dirty="0" smtClean="0">
                <a:solidFill>
                  <a:prstClr val="black"/>
                </a:solidFill>
              </a:rPr>
              <a:t>park prirode </a:t>
            </a:r>
            <a:r>
              <a:rPr lang="hr-HR" altLang="sr-Latn-RS" sz="2200" b="1" dirty="0">
                <a:solidFill>
                  <a:srgbClr val="FF0000"/>
                </a:solidFill>
              </a:rPr>
              <a:t>Vransko jezero</a:t>
            </a:r>
          </a:p>
          <a:p>
            <a:pPr marL="216000" lvl="0" indent="-216000">
              <a:spcBef>
                <a:spcPts val="1200"/>
              </a:spcBef>
              <a:buFont typeface="Calibri" panose="020F0502020204030204" pitchFamily="34" charset="0"/>
              <a:buChar char="‒"/>
            </a:pPr>
            <a:r>
              <a:rPr lang="hr-HR" altLang="sr-Latn-RS" sz="2200" b="1" dirty="0" smtClean="0">
                <a:solidFill>
                  <a:srgbClr val="FF0000"/>
                </a:solidFill>
              </a:rPr>
              <a:t>Knin</a:t>
            </a:r>
            <a:r>
              <a:rPr lang="hr-HR" altLang="sr-Latn-RS" sz="2200" dirty="0" smtClean="0">
                <a:solidFill>
                  <a:srgbClr val="FF0000"/>
                </a:solidFill>
              </a:rPr>
              <a:t> </a:t>
            </a:r>
            <a:r>
              <a:rPr lang="hr-HR" altLang="sr-Latn-RS" sz="2200" dirty="0" smtClean="0">
                <a:solidFill>
                  <a:prstClr val="black"/>
                </a:solidFill>
              </a:rPr>
              <a:t>– </a:t>
            </a:r>
            <a:r>
              <a:rPr lang="hr-HR" altLang="sr-Latn-RS" sz="2200" dirty="0">
                <a:highlight>
                  <a:srgbClr val="FFFF00"/>
                </a:highlight>
                <a:latin typeface="+mj-lt"/>
                <a:ea typeface="Calibri"/>
                <a:cs typeface="Times New Roman"/>
              </a:rPr>
              <a:t>najveće naselje unutrašnjosti</a:t>
            </a:r>
          </a:p>
          <a:p>
            <a:pPr marL="673200" lvl="1" indent="-216000">
              <a:spcBef>
                <a:spcPts val="600"/>
              </a:spcBef>
              <a:buFont typeface="Calibri" panose="020F0502020204030204" pitchFamily="34" charset="0"/>
              <a:buChar char="‒"/>
            </a:pPr>
            <a:r>
              <a:rPr lang="hr-HR" altLang="sr-Latn-RS" sz="2200" dirty="0" smtClean="0">
                <a:solidFill>
                  <a:prstClr val="black"/>
                </a:solidFill>
              </a:rPr>
              <a:t>tvrđava Sv. </a:t>
            </a:r>
            <a:r>
              <a:rPr lang="hr-HR" altLang="sr-Latn-RS" sz="2200" dirty="0" smtClean="0">
                <a:solidFill>
                  <a:prstClr val="black"/>
                </a:solidFill>
              </a:rPr>
              <a:t>Spas</a:t>
            </a:r>
            <a:endParaRPr lang="hr-HR" altLang="sr-Latn-RS" sz="2200" dirty="0" smtClean="0">
              <a:solidFill>
                <a:prstClr val="black"/>
              </a:solidFill>
            </a:endParaRPr>
          </a:p>
          <a:p>
            <a:pPr marL="673200" lvl="1" indent="-216000">
              <a:spcBef>
                <a:spcPts val="1200"/>
              </a:spcBef>
              <a:buFont typeface="Calibri" panose="020F0502020204030204" pitchFamily="34" charset="0"/>
              <a:buChar char="‒"/>
            </a:pPr>
            <a:r>
              <a:rPr lang="hr-HR" altLang="sr-Latn-RS" sz="2200" dirty="0">
                <a:highlight>
                  <a:srgbClr val="FFFF00"/>
                </a:highlight>
                <a:latin typeface="+mj-lt"/>
                <a:ea typeface="Calibri"/>
                <a:cs typeface="Times New Roman"/>
              </a:rPr>
              <a:t>u blizini najviši vrh RH – </a:t>
            </a:r>
            <a:r>
              <a:rPr lang="hr-HR" altLang="sr-Latn-RS" sz="2200" b="1" dirty="0">
                <a:solidFill>
                  <a:srgbClr val="FF0000"/>
                </a:solidFill>
                <a:highlight>
                  <a:srgbClr val="FFFF00"/>
                </a:highlight>
                <a:latin typeface="+mj-lt"/>
                <a:ea typeface="Calibri"/>
                <a:cs typeface="Times New Roman"/>
              </a:rPr>
              <a:t>Dinara</a:t>
            </a:r>
            <a:r>
              <a:rPr lang="hr-HR" altLang="sr-Latn-RS" sz="2200" dirty="0">
                <a:highlight>
                  <a:srgbClr val="FFFF00"/>
                </a:highlight>
                <a:latin typeface="+mj-lt"/>
                <a:ea typeface="Calibri"/>
                <a:cs typeface="Times New Roman"/>
              </a:rPr>
              <a:t> – 1831 m – planinska staza</a:t>
            </a:r>
          </a:p>
          <a:p>
            <a:pPr marL="216000" lvl="0" indent="-216000">
              <a:spcBef>
                <a:spcPts val="1200"/>
              </a:spcBef>
              <a:buFont typeface="Calibri" panose="020F0502020204030204" pitchFamily="34" charset="0"/>
              <a:buChar char="‒"/>
            </a:pPr>
            <a:r>
              <a:rPr lang="hr-HR" altLang="sr-Latn-RS" sz="2200" b="1" dirty="0" smtClean="0">
                <a:solidFill>
                  <a:srgbClr val="FF0000"/>
                </a:solidFill>
              </a:rPr>
              <a:t>Drniš</a:t>
            </a:r>
            <a:r>
              <a:rPr lang="hr-HR" altLang="sr-Latn-RS" sz="2200" dirty="0" smtClean="0">
                <a:solidFill>
                  <a:srgbClr val="FF0000"/>
                </a:solidFill>
              </a:rPr>
              <a:t> </a:t>
            </a:r>
            <a:r>
              <a:rPr lang="hr-HR" altLang="sr-Latn-RS" sz="2200" dirty="0" smtClean="0">
                <a:solidFill>
                  <a:prstClr val="black"/>
                </a:solidFill>
              </a:rPr>
              <a:t>– stara turska ruševina</a:t>
            </a:r>
            <a:endParaRPr lang="hr-HR" altLang="sr-Latn-RS" sz="2200" dirty="0">
              <a:solidFill>
                <a:prstClr val="black"/>
              </a:solidFill>
            </a:endParaRPr>
          </a:p>
          <a:p>
            <a:pPr marL="216000" lvl="0" indent="-216000">
              <a:spcBef>
                <a:spcPts val="1200"/>
              </a:spcBef>
              <a:buFont typeface="Calibri" panose="020F0502020204030204" pitchFamily="34" charset="0"/>
              <a:buChar char="‒"/>
            </a:pPr>
            <a:r>
              <a:rPr lang="hr-HR" altLang="sr-Latn-RS" sz="2200" b="1" dirty="0" err="1">
                <a:solidFill>
                  <a:srgbClr val="FF0000"/>
                </a:solidFill>
              </a:rPr>
              <a:t>Otavice</a:t>
            </a:r>
            <a:r>
              <a:rPr lang="hr-HR" altLang="sr-Latn-RS" sz="2200" dirty="0">
                <a:solidFill>
                  <a:srgbClr val="FF0000"/>
                </a:solidFill>
              </a:rPr>
              <a:t> </a:t>
            </a:r>
            <a:r>
              <a:rPr lang="hr-HR" altLang="sr-Latn-RS" sz="2200" dirty="0">
                <a:solidFill>
                  <a:prstClr val="black"/>
                </a:solidFill>
              </a:rPr>
              <a:t>– mauzolej obitelji Meštrović</a:t>
            </a:r>
          </a:p>
        </p:txBody>
      </p:sp>
      <p:sp>
        <p:nvSpPr>
          <p:cNvPr id="9" name="Rectangle 8"/>
          <p:cNvSpPr/>
          <p:nvPr/>
        </p:nvSpPr>
        <p:spPr>
          <a:xfrm>
            <a:off x="8213646" y="1629353"/>
            <a:ext cx="535596" cy="245913"/>
          </a:xfrm>
          <a:prstGeom prst="rect">
            <a:avLst/>
          </a:prstGeom>
          <a:solidFill>
            <a:schemeClr val="bg1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hr-HR" b="1" dirty="0" smtClean="0">
                <a:solidFill>
                  <a:schemeClr val="tx1"/>
                </a:solidFill>
              </a:rPr>
              <a:t>Knin</a:t>
            </a:r>
            <a:endParaRPr lang="hr-HR" b="1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456908" y="1510013"/>
            <a:ext cx="792009" cy="238680"/>
          </a:xfrm>
          <a:prstGeom prst="rect">
            <a:avLst/>
          </a:prstGeom>
          <a:solidFill>
            <a:schemeClr val="bg1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hr-HR" sz="1400" b="1" dirty="0" smtClean="0">
                <a:solidFill>
                  <a:schemeClr val="tx1"/>
                </a:solidFill>
              </a:rPr>
              <a:t>Benkovac</a:t>
            </a:r>
            <a:endParaRPr lang="hr-HR" sz="1400" b="1" dirty="0">
              <a:solidFill>
                <a:schemeClr val="tx1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6355114" y="1544736"/>
            <a:ext cx="87130" cy="8977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13" name="Oval 12"/>
          <p:cNvSpPr/>
          <p:nvPr/>
        </p:nvSpPr>
        <p:spPr>
          <a:xfrm>
            <a:off x="8620465" y="1491540"/>
            <a:ext cx="127567" cy="11948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28038415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5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75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5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5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50"/>
                            </p:stCondLst>
                            <p:childTnLst>
                              <p:par>
                                <p:cTn id="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25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25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5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5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25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1" grpId="0" animBg="1"/>
      <p:bldP spid="9" grpId="0" animBg="1"/>
      <p:bldP spid="10" grpId="0" animBg="1"/>
      <p:bldP spid="5" grpId="0" animBg="1"/>
      <p:bldP spid="13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/>
          <a:stretch/>
        </p:blipFill>
        <p:spPr>
          <a:xfrm>
            <a:off x="3995936" y="0"/>
            <a:ext cx="5148064" cy="5673062"/>
          </a:xfrm>
          <a:prstGeom prst="rect">
            <a:avLst/>
          </a:prstGeom>
        </p:spPr>
      </p:pic>
      <p:sp>
        <p:nvSpPr>
          <p:cNvPr id="12" name="Freeform 11"/>
          <p:cNvSpPr/>
          <p:nvPr/>
        </p:nvSpPr>
        <p:spPr>
          <a:xfrm rot="162162">
            <a:off x="3444940" y="2549301"/>
            <a:ext cx="3364949" cy="3754780"/>
          </a:xfrm>
          <a:custGeom>
            <a:avLst/>
            <a:gdLst>
              <a:gd name="connsiteX0" fmla="*/ 0 w 3187700"/>
              <a:gd name="connsiteY0" fmla="*/ 0 h 3644900"/>
              <a:gd name="connsiteX1" fmla="*/ 3187700 w 3187700"/>
              <a:gd name="connsiteY1" fmla="*/ 3644900 h 3644900"/>
              <a:gd name="connsiteX2" fmla="*/ 0 w 3187700"/>
              <a:gd name="connsiteY2" fmla="*/ 3619500 h 3644900"/>
              <a:gd name="connsiteX3" fmla="*/ 0 w 3187700"/>
              <a:gd name="connsiteY3" fmla="*/ 0 h 3644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87700" h="3644900">
                <a:moveTo>
                  <a:pt x="0" y="0"/>
                </a:moveTo>
                <a:lnTo>
                  <a:pt x="3187700" y="3644900"/>
                </a:lnTo>
                <a:lnTo>
                  <a:pt x="0" y="3619500"/>
                </a:lnTo>
                <a:cubicBezTo>
                  <a:pt x="4233" y="2417233"/>
                  <a:pt x="8467" y="1214967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NP Kornati</a:t>
            </a:r>
            <a:endParaRPr lang="hr-HR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482"/>
          <a:stretch/>
        </p:blipFill>
        <p:spPr>
          <a:xfrm>
            <a:off x="3871356" y="2892806"/>
            <a:ext cx="5453172" cy="3992578"/>
          </a:xfrm>
          <a:prstGeom prst="rect">
            <a:avLst/>
          </a:prstGeom>
          <a:ln w="76200"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sp>
        <p:nvSpPr>
          <p:cNvPr id="8" name="Freeform 7"/>
          <p:cNvSpPr/>
          <p:nvPr/>
        </p:nvSpPr>
        <p:spPr>
          <a:xfrm rot="21420000">
            <a:off x="6542809" y="4008120"/>
            <a:ext cx="1620982" cy="1417320"/>
          </a:xfrm>
          <a:custGeom>
            <a:avLst/>
            <a:gdLst>
              <a:gd name="connsiteX0" fmla="*/ 0 w 1783080"/>
              <a:gd name="connsiteY0" fmla="*/ 236220 h 1417320"/>
              <a:gd name="connsiteX1" fmla="*/ 1493520 w 1783080"/>
              <a:gd name="connsiteY1" fmla="*/ 1417320 h 1417320"/>
              <a:gd name="connsiteX2" fmla="*/ 1783080 w 1783080"/>
              <a:gd name="connsiteY2" fmla="*/ 1036320 h 1417320"/>
              <a:gd name="connsiteX3" fmla="*/ 480060 w 1783080"/>
              <a:gd name="connsiteY3" fmla="*/ 0 h 1417320"/>
              <a:gd name="connsiteX4" fmla="*/ 0 w 1783080"/>
              <a:gd name="connsiteY4" fmla="*/ 236220 h 1417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3080" h="1417320">
                <a:moveTo>
                  <a:pt x="0" y="236220"/>
                </a:moveTo>
                <a:lnTo>
                  <a:pt x="1493520" y="1417320"/>
                </a:lnTo>
                <a:lnTo>
                  <a:pt x="1783080" y="1036320"/>
                </a:lnTo>
                <a:lnTo>
                  <a:pt x="480060" y="0"/>
                </a:lnTo>
                <a:lnTo>
                  <a:pt x="0" y="236220"/>
                </a:lnTo>
                <a:close/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pic>
        <p:nvPicPr>
          <p:cNvPr id="1026" name="Picture 2" descr="http://www.np-kornati.hr/images/logo.png"/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396151" y="44624"/>
            <a:ext cx="1175849" cy="108485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zervirano mjesto teksta 3"/>
          <p:cNvSpPr txBox="1">
            <a:spLocks/>
          </p:cNvSpPr>
          <p:nvPr/>
        </p:nvSpPr>
        <p:spPr>
          <a:xfrm>
            <a:off x="-4514" y="589759"/>
            <a:ext cx="4000450" cy="5431529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6000" indent="-216000">
              <a:spcBef>
                <a:spcPts val="600"/>
              </a:spcBef>
              <a:buFont typeface="Calibri" panose="020F0502020204030204" pitchFamily="34" charset="0"/>
              <a:buChar char="‒"/>
            </a:pPr>
            <a:r>
              <a:rPr lang="hr-HR" altLang="sr-Latn-RS" sz="2200" dirty="0" smtClean="0"/>
              <a:t>otočna skupina – </a:t>
            </a:r>
            <a:r>
              <a:rPr lang="hr-HR" altLang="sr-Latn-RS" sz="2200" b="1" dirty="0" smtClean="0">
                <a:solidFill>
                  <a:srgbClr val="FF0000"/>
                </a:solidFill>
              </a:rPr>
              <a:t>152 otoka </a:t>
            </a:r>
            <a:br>
              <a:rPr lang="hr-HR" altLang="sr-Latn-RS" sz="2200" b="1" dirty="0" smtClean="0">
                <a:solidFill>
                  <a:srgbClr val="FF0000"/>
                </a:solidFill>
              </a:rPr>
            </a:br>
            <a:r>
              <a:rPr lang="hr-HR" altLang="sr-Latn-RS" sz="2200" dirty="0" smtClean="0"/>
              <a:t>(4 otočna niza)</a:t>
            </a:r>
          </a:p>
          <a:p>
            <a:pPr marL="216000" indent="-216000">
              <a:spcBef>
                <a:spcPts val="600"/>
              </a:spcBef>
              <a:buFont typeface="Calibri" panose="020F0502020204030204" pitchFamily="34" charset="0"/>
              <a:buChar char="‒"/>
            </a:pPr>
            <a:r>
              <a:rPr lang="hr-HR" altLang="sr-Latn-RS" sz="2200" dirty="0" smtClean="0">
                <a:highlight>
                  <a:srgbClr val="FFFF00"/>
                </a:highlight>
                <a:latin typeface="+mj-lt"/>
                <a:ea typeface="Calibri"/>
                <a:cs typeface="Times New Roman"/>
              </a:rPr>
              <a:t>između </a:t>
            </a:r>
            <a:r>
              <a:rPr lang="hr-HR" altLang="sr-Latn-RS" sz="2200" dirty="0">
                <a:highlight>
                  <a:srgbClr val="FFFF00"/>
                </a:highlight>
                <a:latin typeface="+mj-lt"/>
                <a:ea typeface="Calibri"/>
                <a:cs typeface="Times New Roman"/>
              </a:rPr>
              <a:t>Pašmana, Dugog otoka i </a:t>
            </a:r>
            <a:r>
              <a:rPr lang="hr-HR" altLang="sr-Latn-RS" sz="2200" dirty="0" err="1">
                <a:highlight>
                  <a:srgbClr val="FFFF00"/>
                </a:highlight>
                <a:latin typeface="+mj-lt"/>
                <a:ea typeface="Calibri"/>
                <a:cs typeface="Times New Roman"/>
              </a:rPr>
              <a:t>Žirja</a:t>
            </a:r>
            <a:endParaRPr lang="hr-HR" altLang="sr-Latn-RS" sz="2200" dirty="0">
              <a:highlight>
                <a:srgbClr val="FFFF00"/>
              </a:highlight>
              <a:latin typeface="+mj-lt"/>
              <a:ea typeface="Calibri"/>
              <a:cs typeface="Times New Roman"/>
            </a:endParaRPr>
          </a:p>
          <a:p>
            <a:pPr marL="216000" indent="-216000">
              <a:spcBef>
                <a:spcPts val="1200"/>
              </a:spcBef>
              <a:buFont typeface="Calibri" panose="020F0502020204030204" pitchFamily="34" charset="0"/>
              <a:buChar char="‒"/>
            </a:pPr>
            <a:r>
              <a:rPr lang="hr-HR" altLang="sr-Latn-RS" sz="2200" b="1" dirty="0" smtClean="0">
                <a:solidFill>
                  <a:srgbClr val="FF0000"/>
                </a:solidFill>
              </a:rPr>
              <a:t>nacionalni</a:t>
            </a:r>
            <a:r>
              <a:rPr lang="hr-HR" altLang="sr-Latn-RS" sz="2200" b="1" dirty="0" smtClean="0"/>
              <a:t> </a:t>
            </a:r>
            <a:r>
              <a:rPr lang="hr-HR" altLang="sr-Latn-RS" sz="2200" b="1" dirty="0" smtClean="0">
                <a:solidFill>
                  <a:srgbClr val="FF0000"/>
                </a:solidFill>
              </a:rPr>
              <a:t>park</a:t>
            </a:r>
            <a:r>
              <a:rPr lang="hr-HR" altLang="sr-Latn-RS" sz="2200" b="1" dirty="0" smtClean="0"/>
              <a:t> </a:t>
            </a:r>
            <a:r>
              <a:rPr lang="hr-HR" altLang="sr-Latn-RS" sz="2200" dirty="0" smtClean="0"/>
              <a:t>od 1980. g</a:t>
            </a:r>
          </a:p>
          <a:p>
            <a:pPr marL="616050" lvl="1" indent="-216000">
              <a:spcBef>
                <a:spcPts val="600"/>
              </a:spcBef>
              <a:buFont typeface="Calibri" panose="020F0502020204030204" pitchFamily="34" charset="0"/>
              <a:buChar char="‒"/>
            </a:pPr>
            <a:r>
              <a:rPr lang="hr-HR" altLang="sr-Latn-RS" sz="2200" dirty="0">
                <a:highlight>
                  <a:srgbClr val="FFFF00"/>
                </a:highlight>
                <a:latin typeface="+mj-lt"/>
                <a:ea typeface="Calibri"/>
                <a:cs typeface="Times New Roman"/>
              </a:rPr>
              <a:t>sastoji se od </a:t>
            </a:r>
            <a:r>
              <a:rPr lang="hr-HR" altLang="sr-Latn-RS" sz="2200" b="1" dirty="0">
                <a:solidFill>
                  <a:srgbClr val="FF0000"/>
                </a:solidFill>
                <a:highlight>
                  <a:srgbClr val="FFFF00"/>
                </a:highlight>
                <a:latin typeface="+mj-lt"/>
                <a:ea typeface="Calibri"/>
                <a:cs typeface="Times New Roman"/>
              </a:rPr>
              <a:t>89 otoka</a:t>
            </a:r>
          </a:p>
          <a:p>
            <a:pPr marL="616050" lvl="1" indent="-216000">
              <a:spcBef>
                <a:spcPts val="600"/>
              </a:spcBef>
              <a:buFont typeface="Calibri" panose="020F0502020204030204" pitchFamily="34" charset="0"/>
              <a:buChar char="‒"/>
            </a:pPr>
            <a:r>
              <a:rPr lang="hr-HR" altLang="sr-Latn-RS" sz="2200" dirty="0" smtClean="0"/>
              <a:t>1/4 kopno, 3/4 podmorje</a:t>
            </a:r>
          </a:p>
          <a:p>
            <a:pPr marL="216000" indent="-216000">
              <a:spcBef>
                <a:spcPts val="2400"/>
              </a:spcBef>
              <a:buFont typeface="Calibri" panose="020F0502020204030204" pitchFamily="34" charset="0"/>
              <a:buChar char="‒"/>
            </a:pPr>
            <a:r>
              <a:rPr lang="hr-HR" altLang="sr-Latn-RS" sz="2200" b="1" dirty="0">
                <a:solidFill>
                  <a:srgbClr val="FF0000"/>
                </a:solidFill>
              </a:rPr>
              <a:t>r</a:t>
            </a:r>
            <a:r>
              <a:rPr lang="hr-HR" altLang="sr-Latn-RS" sz="2200" b="1" dirty="0" smtClean="0">
                <a:solidFill>
                  <a:srgbClr val="FF0000"/>
                </a:solidFill>
              </a:rPr>
              <a:t>eljef Kornata</a:t>
            </a:r>
          </a:p>
          <a:p>
            <a:pPr marL="468000" lvl="1" indent="-216000">
              <a:spcBef>
                <a:spcPts val="600"/>
              </a:spcBef>
              <a:buFont typeface="Calibri" panose="020F0502020204030204" pitchFamily="34" charset="0"/>
              <a:buChar char="‒"/>
            </a:pPr>
            <a:r>
              <a:rPr lang="hr-HR" altLang="sr-Latn-RS" sz="2200" b="1" dirty="0">
                <a:solidFill>
                  <a:srgbClr val="FF0000"/>
                </a:solidFill>
                <a:highlight>
                  <a:srgbClr val="FFFF00"/>
                </a:highlight>
                <a:latin typeface="+mj-lt"/>
                <a:ea typeface="Calibri"/>
                <a:cs typeface="Times New Roman"/>
              </a:rPr>
              <a:t>strmci</a:t>
            </a:r>
            <a:r>
              <a:rPr lang="hr-HR" altLang="sr-Latn-RS" sz="2200" dirty="0" smtClean="0"/>
              <a:t> – nastali rasjedanjem – na jugozapadnim obalama</a:t>
            </a:r>
          </a:p>
          <a:p>
            <a:pPr marL="468000" lvl="1" indent="-216000">
              <a:spcBef>
                <a:spcPts val="600"/>
              </a:spcBef>
              <a:buFont typeface="Calibri" panose="020F0502020204030204" pitchFamily="34" charset="0"/>
              <a:buChar char="‒"/>
            </a:pPr>
            <a:r>
              <a:rPr lang="hr-HR" altLang="sr-Latn-RS" sz="2200" dirty="0">
                <a:highlight>
                  <a:srgbClr val="FFFF00"/>
                </a:highlight>
                <a:latin typeface="+mj-lt"/>
                <a:ea typeface="Calibri"/>
                <a:cs typeface="Times New Roman"/>
              </a:rPr>
              <a:t>krški oblici reljefa</a:t>
            </a:r>
          </a:p>
          <a:p>
            <a:pPr marL="216000" indent="-216000">
              <a:spcBef>
                <a:spcPts val="600"/>
              </a:spcBef>
              <a:buFont typeface="Calibri" panose="020F0502020204030204" pitchFamily="34" charset="0"/>
              <a:buChar char="‒"/>
            </a:pPr>
            <a:r>
              <a:rPr lang="hr-HR" altLang="sr-Latn-RS" sz="2200" dirty="0" smtClean="0"/>
              <a:t>ostatci bizantske utvrde iz 6. st</a:t>
            </a:r>
          </a:p>
        </p:txBody>
      </p:sp>
      <p:sp>
        <p:nvSpPr>
          <p:cNvPr id="4" name="Rectangle 3"/>
          <p:cNvSpPr/>
          <p:nvPr/>
        </p:nvSpPr>
        <p:spPr>
          <a:xfrm>
            <a:off x="-4514" y="5827911"/>
            <a:ext cx="4792537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6000" lvl="0" indent="-216000">
              <a:spcBef>
                <a:spcPts val="600"/>
              </a:spcBef>
              <a:buFont typeface="Calibri" panose="020F0502020204030204" pitchFamily="34" charset="0"/>
              <a:buChar char="‒"/>
            </a:pPr>
            <a:r>
              <a:rPr lang="hr-HR" altLang="sr-Latn-RS" sz="2200" b="1" dirty="0">
                <a:solidFill>
                  <a:srgbClr val="FF0000"/>
                </a:solidFill>
              </a:rPr>
              <a:t>veći otoci:</a:t>
            </a:r>
            <a:r>
              <a:rPr lang="hr-HR" altLang="sr-Latn-RS" sz="2200" dirty="0">
                <a:solidFill>
                  <a:prstClr val="black"/>
                </a:solidFill>
              </a:rPr>
              <a:t> </a:t>
            </a:r>
            <a:r>
              <a:rPr lang="hr-HR" altLang="sr-Latn-RS" sz="2200" dirty="0" err="1">
                <a:highlight>
                  <a:srgbClr val="FFFF00"/>
                </a:highlight>
                <a:latin typeface="+mj-lt"/>
                <a:ea typeface="Calibri"/>
                <a:cs typeface="Times New Roman"/>
              </a:rPr>
              <a:t>Kornat</a:t>
            </a:r>
            <a:r>
              <a:rPr lang="hr-HR" altLang="sr-Latn-RS" sz="2200" dirty="0">
                <a:solidFill>
                  <a:prstClr val="black"/>
                </a:solidFill>
              </a:rPr>
              <a:t>, </a:t>
            </a:r>
            <a:r>
              <a:rPr lang="hr-HR" altLang="sr-Latn-RS" sz="2200" dirty="0" err="1">
                <a:solidFill>
                  <a:prstClr val="black"/>
                </a:solidFill>
              </a:rPr>
              <a:t>Piškera</a:t>
            </a:r>
            <a:r>
              <a:rPr lang="hr-HR" altLang="sr-Latn-RS" sz="2200" dirty="0">
                <a:solidFill>
                  <a:prstClr val="black"/>
                </a:solidFill>
              </a:rPr>
              <a:t>, </a:t>
            </a:r>
            <a:r>
              <a:rPr lang="hr-HR" altLang="sr-Latn-RS" sz="2200" dirty="0" err="1">
                <a:solidFill>
                  <a:prstClr val="black"/>
                </a:solidFill>
              </a:rPr>
              <a:t>Levirnaka</a:t>
            </a:r>
            <a:r>
              <a:rPr lang="hr-HR" altLang="sr-Latn-RS" sz="2200" dirty="0">
                <a:solidFill>
                  <a:prstClr val="black"/>
                </a:solidFill>
              </a:rPr>
              <a:t>, Smokvica, </a:t>
            </a:r>
            <a:r>
              <a:rPr lang="hr-HR" altLang="sr-Latn-RS" sz="2200" dirty="0" err="1" smtClean="0">
                <a:solidFill>
                  <a:prstClr val="black"/>
                </a:solidFill>
              </a:rPr>
              <a:t>Lavsa</a:t>
            </a:r>
            <a:r>
              <a:rPr lang="hr-HR" altLang="sr-Latn-RS" sz="2200" dirty="0" smtClean="0">
                <a:solidFill>
                  <a:prstClr val="black"/>
                </a:solidFill>
              </a:rPr>
              <a:t>…</a:t>
            </a:r>
            <a:endParaRPr lang="hr-HR" altLang="sr-Latn-RS" sz="22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745089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5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75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25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75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0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50"/>
                                        <p:tgtEl>
                                          <p:spTgt spid="1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25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40726" y="-8703"/>
            <a:ext cx="5403273" cy="4880045"/>
          </a:xfrm>
          <a:prstGeom prst="rect">
            <a:avLst/>
          </a:prstGeom>
        </p:spPr>
      </p:pic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NP Krka</a:t>
            </a:r>
            <a:endParaRPr lang="hr-HR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63888" y="31019"/>
            <a:ext cx="4718314" cy="509017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Freeform 3"/>
          <p:cNvSpPr/>
          <p:nvPr/>
        </p:nvSpPr>
        <p:spPr>
          <a:xfrm>
            <a:off x="7368852" y="2078182"/>
            <a:ext cx="1070264" cy="1215736"/>
          </a:xfrm>
          <a:custGeom>
            <a:avLst/>
            <a:gdLst>
              <a:gd name="connsiteX0" fmla="*/ 1070264 w 1070264"/>
              <a:gd name="connsiteY0" fmla="*/ 0 h 1215736"/>
              <a:gd name="connsiteX1" fmla="*/ 997527 w 1070264"/>
              <a:gd name="connsiteY1" fmla="*/ 436418 h 1215736"/>
              <a:gd name="connsiteX2" fmla="*/ 685800 w 1070264"/>
              <a:gd name="connsiteY2" fmla="*/ 665018 h 1215736"/>
              <a:gd name="connsiteX3" fmla="*/ 467591 w 1070264"/>
              <a:gd name="connsiteY3" fmla="*/ 1215736 h 1215736"/>
              <a:gd name="connsiteX4" fmla="*/ 0 w 1070264"/>
              <a:gd name="connsiteY4" fmla="*/ 1080654 h 1215736"/>
              <a:gd name="connsiteX5" fmla="*/ 405245 w 1070264"/>
              <a:gd name="connsiteY5" fmla="*/ 187036 h 1215736"/>
              <a:gd name="connsiteX6" fmla="*/ 727364 w 1070264"/>
              <a:gd name="connsiteY6" fmla="*/ 51954 h 1215736"/>
              <a:gd name="connsiteX7" fmla="*/ 1070264 w 1070264"/>
              <a:gd name="connsiteY7" fmla="*/ 0 h 1215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70264" h="1215736">
                <a:moveTo>
                  <a:pt x="1070264" y="0"/>
                </a:moveTo>
                <a:lnTo>
                  <a:pt x="997527" y="436418"/>
                </a:lnTo>
                <a:lnTo>
                  <a:pt x="685800" y="665018"/>
                </a:lnTo>
                <a:lnTo>
                  <a:pt x="467591" y="1215736"/>
                </a:lnTo>
                <a:lnTo>
                  <a:pt x="0" y="1080654"/>
                </a:lnTo>
                <a:lnTo>
                  <a:pt x="405245" y="187036"/>
                </a:lnTo>
                <a:lnTo>
                  <a:pt x="727364" y="51954"/>
                </a:lnTo>
                <a:lnTo>
                  <a:pt x="1070264" y="0"/>
                </a:lnTo>
                <a:close/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pic>
        <p:nvPicPr>
          <p:cNvPr id="2050" name="Picture 2" descr="http://www.npkrka.hr/tpl/stil/img/logo.png"/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906457" y="197621"/>
            <a:ext cx="1219855" cy="114314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zervirano mjesto teksta 3"/>
          <p:cNvSpPr txBox="1">
            <a:spLocks/>
          </p:cNvSpPr>
          <p:nvPr/>
        </p:nvSpPr>
        <p:spPr>
          <a:xfrm>
            <a:off x="-4515" y="5369358"/>
            <a:ext cx="9148513" cy="101197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6000" indent="-216000">
              <a:spcBef>
                <a:spcPts val="1200"/>
              </a:spcBef>
              <a:buFont typeface="Calibri" panose="020F0502020204030204" pitchFamily="34" charset="0"/>
              <a:buChar char="‒"/>
            </a:pPr>
            <a:r>
              <a:rPr lang="hr-HR" altLang="sr-Latn-RS" sz="2200" dirty="0"/>
              <a:t>bogat i </a:t>
            </a:r>
            <a:r>
              <a:rPr lang="hr-HR" altLang="sr-Latn-RS" sz="2200" dirty="0" smtClean="0"/>
              <a:t>raznolik biljni i životinjski svijet – </a:t>
            </a:r>
            <a:r>
              <a:rPr lang="hr-HR" altLang="sr-Latn-RS" sz="2200" dirty="0" err="1" smtClean="0"/>
              <a:t>mekousta</a:t>
            </a:r>
            <a:r>
              <a:rPr lang="hr-HR" altLang="sr-Latn-RS" sz="2200" dirty="0" smtClean="0"/>
              <a:t> pastrva, čovječja ribica…</a:t>
            </a:r>
          </a:p>
        </p:txBody>
      </p:sp>
      <p:sp>
        <p:nvSpPr>
          <p:cNvPr id="16" name="Rezervirano mjesto teksta 3"/>
          <p:cNvSpPr txBox="1">
            <a:spLocks/>
          </p:cNvSpPr>
          <p:nvPr/>
        </p:nvSpPr>
        <p:spPr>
          <a:xfrm>
            <a:off x="-4514" y="589759"/>
            <a:ext cx="3745240" cy="4281583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6000" indent="-216000">
              <a:spcBef>
                <a:spcPts val="1200"/>
              </a:spcBef>
              <a:buFont typeface="Calibri" panose="020F0502020204030204" pitchFamily="34" charset="0"/>
              <a:buChar char="‒"/>
            </a:pPr>
            <a:r>
              <a:rPr lang="hr-HR" altLang="sr-Latn-RS" sz="2200" dirty="0" smtClean="0"/>
              <a:t>NP od 1985. g</a:t>
            </a:r>
          </a:p>
          <a:p>
            <a:pPr marL="216000" indent="-216000">
              <a:spcBef>
                <a:spcPts val="1200"/>
              </a:spcBef>
              <a:buFont typeface="Calibri" panose="020F0502020204030204" pitchFamily="34" charset="0"/>
              <a:buChar char="‒"/>
            </a:pPr>
            <a:r>
              <a:rPr lang="hr-HR" altLang="sr-Latn-RS" sz="2200" dirty="0">
                <a:highlight>
                  <a:srgbClr val="FFFF00"/>
                </a:highlight>
                <a:latin typeface="+mj-lt"/>
                <a:ea typeface="Calibri"/>
                <a:cs typeface="Times New Roman"/>
              </a:rPr>
              <a:t>obuhvaća 2/3 toka rijeke Krke i dio toka rijeke </a:t>
            </a:r>
            <a:r>
              <a:rPr lang="hr-HR" altLang="sr-Latn-RS" sz="2200" dirty="0" err="1">
                <a:highlight>
                  <a:srgbClr val="FFFF00"/>
                </a:highlight>
                <a:latin typeface="+mj-lt"/>
                <a:ea typeface="Calibri"/>
                <a:cs typeface="Times New Roman"/>
              </a:rPr>
              <a:t>Čikole</a:t>
            </a:r>
            <a:endParaRPr lang="hr-HR" altLang="sr-Latn-RS" sz="2200" dirty="0">
              <a:highlight>
                <a:srgbClr val="FFFF00"/>
              </a:highlight>
              <a:latin typeface="+mj-lt"/>
              <a:ea typeface="Calibri"/>
              <a:cs typeface="Times New Roman"/>
            </a:endParaRPr>
          </a:p>
          <a:p>
            <a:pPr marL="216000" indent="-216000">
              <a:spcBef>
                <a:spcPts val="1200"/>
              </a:spcBef>
              <a:buFont typeface="Calibri" panose="020F0502020204030204" pitchFamily="34" charset="0"/>
              <a:buChar char="‒"/>
            </a:pPr>
            <a:r>
              <a:rPr lang="hr-HR" altLang="sr-Latn-RS" sz="2200" b="1" dirty="0">
                <a:solidFill>
                  <a:srgbClr val="FF0000"/>
                </a:solidFill>
                <a:highlight>
                  <a:srgbClr val="FFFF00"/>
                </a:highlight>
                <a:latin typeface="+mj-lt"/>
                <a:ea typeface="Calibri"/>
                <a:cs typeface="Times New Roman"/>
              </a:rPr>
              <a:t>sedrene barijere</a:t>
            </a:r>
            <a:r>
              <a:rPr lang="hr-HR" altLang="sr-Latn-RS" dirty="0"/>
              <a:t> </a:t>
            </a:r>
            <a:r>
              <a:rPr lang="hr-HR" altLang="sr-Latn-RS" sz="2200" dirty="0" smtClean="0"/>
              <a:t>– taloženje kalcijeva karbonata – nastaju slapovi (</a:t>
            </a:r>
            <a:r>
              <a:rPr lang="hr-HR" altLang="sr-Latn-RS" sz="2200" b="1" dirty="0">
                <a:solidFill>
                  <a:srgbClr val="FF0000"/>
                </a:solidFill>
                <a:highlight>
                  <a:srgbClr val="FFFF00"/>
                </a:highlight>
                <a:latin typeface="+mj-lt"/>
                <a:ea typeface="Calibri"/>
                <a:cs typeface="Times New Roman"/>
              </a:rPr>
              <a:t>ukupno 7 slapova</a:t>
            </a:r>
            <a:r>
              <a:rPr lang="hr-HR" altLang="sr-Latn-RS" sz="2200" dirty="0" smtClean="0"/>
              <a:t>) </a:t>
            </a:r>
          </a:p>
          <a:p>
            <a:pPr marL="616050" lvl="1" indent="-216000">
              <a:spcBef>
                <a:spcPts val="1200"/>
              </a:spcBef>
              <a:buFont typeface="Calibri" panose="020F0502020204030204" pitchFamily="34" charset="0"/>
              <a:buChar char="‒"/>
            </a:pPr>
            <a:r>
              <a:rPr lang="hr-HR" altLang="sr-Latn-RS" sz="2200" b="1" dirty="0">
                <a:solidFill>
                  <a:srgbClr val="FF0000"/>
                </a:solidFill>
                <a:highlight>
                  <a:srgbClr val="FFFF00"/>
                </a:highlight>
                <a:latin typeface="+mj-lt"/>
                <a:ea typeface="Calibri"/>
                <a:cs typeface="Times New Roman"/>
              </a:rPr>
              <a:t>Skradinski buk </a:t>
            </a:r>
            <a:r>
              <a:rPr lang="hr-HR" altLang="sr-Latn-RS" sz="2200" dirty="0" smtClean="0"/>
              <a:t>i </a:t>
            </a:r>
            <a:r>
              <a:rPr lang="hr-HR" altLang="sr-Latn-RS" sz="2200" b="1" dirty="0" err="1">
                <a:solidFill>
                  <a:srgbClr val="FF0000"/>
                </a:solidFill>
                <a:highlight>
                  <a:srgbClr val="FFFF00"/>
                </a:highlight>
                <a:latin typeface="+mj-lt"/>
                <a:ea typeface="Calibri"/>
                <a:cs typeface="Times New Roman"/>
              </a:rPr>
              <a:t>Visovačko</a:t>
            </a:r>
            <a:r>
              <a:rPr lang="hr-HR" altLang="sr-Latn-RS" sz="2200" b="1" dirty="0">
                <a:solidFill>
                  <a:srgbClr val="FF0000"/>
                </a:solidFill>
                <a:highlight>
                  <a:srgbClr val="FFFF00"/>
                </a:highlight>
                <a:latin typeface="+mj-lt"/>
                <a:ea typeface="Calibri"/>
                <a:cs typeface="Times New Roman"/>
              </a:rPr>
              <a:t> jezero</a:t>
            </a:r>
            <a:r>
              <a:rPr lang="hr-HR" altLang="sr-Latn-RS" sz="2200" b="1" dirty="0" smtClean="0">
                <a:solidFill>
                  <a:srgbClr val="FF0000"/>
                </a:solidFill>
              </a:rPr>
              <a:t> </a:t>
            </a:r>
            <a:r>
              <a:rPr lang="hr-HR" altLang="sr-Latn-RS" sz="2200" dirty="0" smtClean="0"/>
              <a:t>najveći</a:t>
            </a:r>
          </a:p>
          <a:p>
            <a:pPr marL="616050" lvl="1" indent="-216000">
              <a:spcBef>
                <a:spcPts val="1200"/>
              </a:spcBef>
              <a:buFont typeface="Calibri" panose="020F0502020204030204" pitchFamily="34" charset="0"/>
              <a:buChar char="‒"/>
            </a:pPr>
            <a:r>
              <a:rPr lang="hr-HR" altLang="sr-Latn-RS" sz="2200" b="1" dirty="0">
                <a:solidFill>
                  <a:srgbClr val="FF0000"/>
                </a:solidFill>
                <a:highlight>
                  <a:srgbClr val="FFFF00"/>
                </a:highlight>
                <a:latin typeface="+mj-lt"/>
                <a:ea typeface="Calibri"/>
                <a:cs typeface="Times New Roman"/>
              </a:rPr>
              <a:t>Prokljansko jezero</a:t>
            </a:r>
          </a:p>
          <a:p>
            <a:pPr marL="616050" lvl="1" indent="-216000">
              <a:spcBef>
                <a:spcPts val="1200"/>
              </a:spcBef>
              <a:buFont typeface="Calibri" panose="020F0502020204030204" pitchFamily="34" charset="0"/>
              <a:buChar char="‒"/>
            </a:pPr>
            <a:r>
              <a:rPr lang="hr-HR" altLang="sr-Latn-RS" sz="2200" b="1" dirty="0" err="1" smtClean="0">
                <a:solidFill>
                  <a:srgbClr val="FF0000"/>
                </a:solidFill>
              </a:rPr>
              <a:t>Majnolovački</a:t>
            </a:r>
            <a:r>
              <a:rPr lang="hr-HR" altLang="sr-Latn-RS" sz="2200" dirty="0" smtClean="0">
                <a:solidFill>
                  <a:srgbClr val="FF0000"/>
                </a:solidFill>
              </a:rPr>
              <a:t> </a:t>
            </a:r>
            <a:r>
              <a:rPr lang="hr-HR" altLang="sr-Latn-RS" sz="2200" b="1" dirty="0" smtClean="0">
                <a:solidFill>
                  <a:srgbClr val="FF0000"/>
                </a:solidFill>
              </a:rPr>
              <a:t>slap</a:t>
            </a:r>
            <a:r>
              <a:rPr lang="hr-HR" altLang="sr-Latn-RS" sz="2200" dirty="0" smtClean="0">
                <a:solidFill>
                  <a:srgbClr val="FF0000"/>
                </a:solidFill>
              </a:rPr>
              <a:t> </a:t>
            </a:r>
            <a:r>
              <a:rPr lang="hr-HR" altLang="sr-Latn-RS" sz="2200" dirty="0" smtClean="0"/>
              <a:t>najviši</a:t>
            </a:r>
          </a:p>
          <a:p>
            <a:pPr marL="216000" indent="-216000">
              <a:spcBef>
                <a:spcPts val="1200"/>
              </a:spcBef>
              <a:buFont typeface="Calibri" panose="020F0502020204030204" pitchFamily="34" charset="0"/>
              <a:buChar char="‒"/>
            </a:pPr>
            <a:r>
              <a:rPr lang="hr-HR" altLang="sr-Latn-RS" sz="2200" dirty="0" smtClean="0"/>
              <a:t>HE </a:t>
            </a:r>
            <a:r>
              <a:rPr lang="hr-HR" altLang="sr-Latn-RS" sz="2200" dirty="0" err="1" smtClean="0"/>
              <a:t>Miljacka</a:t>
            </a:r>
            <a:endParaRPr lang="hr-HR" altLang="sr-Latn-RS" sz="2200" dirty="0" smtClean="0"/>
          </a:p>
        </p:txBody>
      </p:sp>
    </p:spTree>
    <p:extLst>
      <p:ext uri="{BB962C8B-B14F-4D97-AF65-F5344CB8AC3E}">
        <p14:creationId xmlns:p14="http://schemas.microsoft.com/office/powerpoint/2010/main" val="115038951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5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75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25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75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870" y="620688"/>
            <a:ext cx="9361040" cy="6192688"/>
          </a:xfrm>
        </p:spPr>
        <p:txBody>
          <a:bodyPr>
            <a:normAutofit/>
          </a:bodyPr>
          <a:lstStyle/>
          <a:p>
            <a:pPr indent="-252000">
              <a:spcBef>
                <a:spcPts val="3600"/>
              </a:spcBef>
            </a:pPr>
            <a:r>
              <a:rPr lang="hr-HR" sz="1800" dirty="0" err="1" smtClean="0"/>
              <a:t>Istria</a:t>
            </a:r>
            <a:r>
              <a:rPr lang="hr-HR" sz="1800" dirty="0" smtClean="0"/>
              <a:t> – </a:t>
            </a:r>
            <a:r>
              <a:rPr lang="hr-HR" sz="1800" dirty="0" err="1" smtClean="0"/>
              <a:t>Where</a:t>
            </a:r>
            <a:r>
              <a:rPr lang="hr-HR" sz="1800" dirty="0" smtClean="0"/>
              <a:t> </a:t>
            </a:r>
            <a:r>
              <a:rPr lang="hr-HR" sz="1800" dirty="0" err="1" smtClean="0"/>
              <a:t>dreams</a:t>
            </a:r>
            <a:r>
              <a:rPr lang="hr-HR" sz="1800" dirty="0" smtClean="0"/>
              <a:t> </a:t>
            </a:r>
            <a:r>
              <a:rPr lang="hr-HR" sz="1800" dirty="0" err="1" smtClean="0"/>
              <a:t>come</a:t>
            </a:r>
            <a:r>
              <a:rPr lang="hr-HR" sz="1800" dirty="0" smtClean="0"/>
              <a:t> </a:t>
            </a:r>
            <a:r>
              <a:rPr lang="hr-HR" sz="1800" dirty="0" err="1" smtClean="0"/>
              <a:t>true</a:t>
            </a:r>
            <a:r>
              <a:rPr lang="hr-HR" sz="1800" dirty="0" smtClean="0"/>
              <a:t> - </a:t>
            </a:r>
            <a:r>
              <a:rPr lang="hr-HR" sz="1800" dirty="0" smtClean="0">
                <a:hlinkClick r:id="rId2"/>
              </a:rPr>
              <a:t>https://youtu.be/6jcnf1e5T7Q</a:t>
            </a:r>
            <a:r>
              <a:rPr lang="hr-HR" sz="1800" dirty="0" smtClean="0"/>
              <a:t> </a:t>
            </a:r>
          </a:p>
          <a:p>
            <a:pPr indent="-252000">
              <a:spcBef>
                <a:spcPts val="600"/>
              </a:spcBef>
            </a:pPr>
            <a:r>
              <a:rPr lang="hr-HR" sz="1800" dirty="0" err="1" smtClean="0"/>
              <a:t>Amazing</a:t>
            </a:r>
            <a:r>
              <a:rPr lang="hr-HR" sz="1800" dirty="0" smtClean="0"/>
              <a:t> </a:t>
            </a:r>
            <a:r>
              <a:rPr lang="hr-HR" sz="1800" dirty="0" err="1"/>
              <a:t>Istria</a:t>
            </a:r>
            <a:r>
              <a:rPr lang="hr-HR" sz="1800" dirty="0"/>
              <a:t> - </a:t>
            </a:r>
            <a:r>
              <a:rPr lang="hr-HR" sz="1800" dirty="0" err="1"/>
              <a:t>Aerial</a:t>
            </a:r>
            <a:r>
              <a:rPr lang="hr-HR" sz="1800" dirty="0"/>
              <a:t> 4K </a:t>
            </a:r>
            <a:r>
              <a:rPr lang="hr-HR" sz="1800" dirty="0" smtClean="0"/>
              <a:t>- </a:t>
            </a:r>
            <a:r>
              <a:rPr lang="hr-HR" sz="1800" dirty="0" smtClean="0">
                <a:hlinkClick r:id="rId3"/>
              </a:rPr>
              <a:t>https</a:t>
            </a:r>
            <a:r>
              <a:rPr lang="hr-HR" sz="1800" dirty="0">
                <a:hlinkClick r:id="rId3"/>
              </a:rPr>
              <a:t>://</a:t>
            </a:r>
            <a:r>
              <a:rPr lang="hr-HR" sz="1800" dirty="0" smtClean="0">
                <a:hlinkClick r:id="rId3"/>
              </a:rPr>
              <a:t>www.youtube.com/watch?v=VEG8YTW61yk</a:t>
            </a:r>
            <a:endParaRPr lang="hr-HR" sz="1800" dirty="0" smtClean="0"/>
          </a:p>
          <a:p>
            <a:pPr indent="-252000">
              <a:spcBef>
                <a:spcPts val="600"/>
              </a:spcBef>
            </a:pPr>
            <a:r>
              <a:rPr lang="hr-HR" sz="1800" dirty="0" err="1"/>
              <a:t>Wonderful</a:t>
            </a:r>
            <a:r>
              <a:rPr lang="hr-HR" sz="1800" dirty="0"/>
              <a:t> </a:t>
            </a:r>
            <a:r>
              <a:rPr lang="hr-HR" sz="1800" dirty="0" err="1" smtClean="0"/>
              <a:t>Istria</a:t>
            </a:r>
            <a:r>
              <a:rPr lang="hr-HR" sz="1800" dirty="0" smtClean="0"/>
              <a:t> - </a:t>
            </a:r>
            <a:r>
              <a:rPr lang="hr-HR" sz="1800" dirty="0" smtClean="0">
                <a:hlinkClick r:id="rId4"/>
              </a:rPr>
              <a:t>https</a:t>
            </a:r>
            <a:r>
              <a:rPr lang="hr-HR" sz="1800" dirty="0">
                <a:hlinkClick r:id="rId4"/>
              </a:rPr>
              <a:t>://</a:t>
            </a:r>
            <a:r>
              <a:rPr lang="hr-HR" sz="1800" dirty="0" smtClean="0">
                <a:hlinkClick r:id="rId4"/>
              </a:rPr>
              <a:t>www.youtube.com/watch?v=ar-rzqUYdf0</a:t>
            </a:r>
            <a:endParaRPr lang="hr-HR" sz="1800" dirty="0" smtClean="0"/>
          </a:p>
          <a:p>
            <a:pPr indent="-252000">
              <a:spcBef>
                <a:spcPts val="600"/>
              </a:spcBef>
            </a:pPr>
            <a:r>
              <a:rPr lang="hr-HR" sz="1800" dirty="0"/>
              <a:t>Bajkovita Hrvatska – NP Sjeverni </a:t>
            </a:r>
            <a:r>
              <a:rPr lang="hr-HR" sz="1800" dirty="0" smtClean="0"/>
              <a:t>Velebit - </a:t>
            </a:r>
            <a:r>
              <a:rPr lang="hr-HR" sz="1800" dirty="0" smtClean="0">
                <a:hlinkClick r:id="rId5"/>
              </a:rPr>
              <a:t>https</a:t>
            </a:r>
            <a:r>
              <a:rPr lang="hr-HR" sz="1800" dirty="0">
                <a:hlinkClick r:id="rId5"/>
              </a:rPr>
              <a:t>://www.youtube.com/watch?v=5Ip4wq4Rsy8</a:t>
            </a:r>
            <a:endParaRPr lang="hr-HR" sz="1800" dirty="0"/>
          </a:p>
          <a:p>
            <a:pPr indent="-252000">
              <a:spcBef>
                <a:spcPts val="1200"/>
              </a:spcBef>
            </a:pPr>
            <a:r>
              <a:rPr lang="hr-HR" sz="1800" dirty="0"/>
              <a:t>NP Paklenica </a:t>
            </a:r>
          </a:p>
          <a:p>
            <a:pPr lvl="1" indent="-252000">
              <a:spcBef>
                <a:spcPts val="400"/>
              </a:spcBef>
            </a:pPr>
            <a:r>
              <a:rPr lang="hr-HR" sz="1800" dirty="0"/>
              <a:t>Flora i fauna: </a:t>
            </a:r>
            <a:r>
              <a:rPr lang="hr-HR" sz="1800" dirty="0">
                <a:hlinkClick r:id="rId6"/>
              </a:rPr>
              <a:t>https://youtu.be/LjxnkHDU6z8</a:t>
            </a:r>
            <a:endParaRPr lang="hr-HR" sz="1800" dirty="0"/>
          </a:p>
          <a:p>
            <a:pPr lvl="1" indent="-252000">
              <a:spcBef>
                <a:spcPts val="400"/>
              </a:spcBef>
            </a:pPr>
            <a:r>
              <a:rPr lang="hr-HR" sz="1800" dirty="0"/>
              <a:t>Manita peć: </a:t>
            </a:r>
            <a:r>
              <a:rPr lang="hr-HR" sz="1800" dirty="0">
                <a:hlinkClick r:id="rId7"/>
              </a:rPr>
              <a:t>https://youtu.be/jXsg8kNlGVs</a:t>
            </a:r>
            <a:endParaRPr lang="hr-HR" sz="1800" dirty="0"/>
          </a:p>
          <a:p>
            <a:pPr lvl="1" indent="-252000">
              <a:spcBef>
                <a:spcPts val="400"/>
              </a:spcBef>
            </a:pPr>
            <a:r>
              <a:rPr lang="hr-HR" sz="1800" dirty="0"/>
              <a:t>Penjanje: </a:t>
            </a:r>
            <a:r>
              <a:rPr lang="hr-HR" sz="1800" dirty="0">
                <a:hlinkClick r:id="rId8"/>
              </a:rPr>
              <a:t>https://</a:t>
            </a:r>
            <a:r>
              <a:rPr lang="hr-HR" sz="1800" dirty="0" smtClean="0">
                <a:hlinkClick r:id="rId8"/>
              </a:rPr>
              <a:t>youtu.be/qGMwDyTLDpU</a:t>
            </a:r>
            <a:endParaRPr lang="hr-HR" sz="1800" dirty="0" smtClean="0"/>
          </a:p>
          <a:p>
            <a:pPr indent="-252000">
              <a:spcBef>
                <a:spcPts val="1200"/>
              </a:spcBef>
            </a:pPr>
            <a:r>
              <a:rPr lang="hr-HR" sz="1800" dirty="0"/>
              <a:t>Zadar (Bajkovita Hrvatska)</a:t>
            </a:r>
          </a:p>
          <a:p>
            <a:pPr lvl="1" indent="-252000">
              <a:spcBef>
                <a:spcPts val="400"/>
              </a:spcBef>
            </a:pPr>
            <a:r>
              <a:rPr lang="hr-HR" sz="1800" dirty="0"/>
              <a:t>Katedrala </a:t>
            </a:r>
            <a:r>
              <a:rPr lang="hr-HR" sz="1800" dirty="0" err="1"/>
              <a:t>sv</a:t>
            </a:r>
            <a:r>
              <a:rPr lang="hr-HR" sz="1800" dirty="0"/>
              <a:t>. </a:t>
            </a:r>
            <a:r>
              <a:rPr lang="hr-HR" sz="1800" dirty="0" err="1"/>
              <a:t>Stošije</a:t>
            </a:r>
            <a:r>
              <a:rPr lang="hr-HR" sz="1800" dirty="0"/>
              <a:t> - </a:t>
            </a:r>
            <a:r>
              <a:rPr lang="hr-HR" sz="1800" dirty="0">
                <a:hlinkClick r:id="rId9"/>
              </a:rPr>
              <a:t>https://youtu.be/kGDGN3r4FBU</a:t>
            </a:r>
            <a:endParaRPr lang="hr-HR" sz="1800" dirty="0"/>
          </a:p>
          <a:p>
            <a:pPr lvl="1" indent="-252000">
              <a:spcBef>
                <a:spcPts val="400"/>
              </a:spcBef>
            </a:pPr>
            <a:r>
              <a:rPr lang="hr-HR" sz="1800" dirty="0"/>
              <a:t>Crkva </a:t>
            </a:r>
            <a:r>
              <a:rPr lang="hr-HR" sz="1800" dirty="0" err="1"/>
              <a:t>sv</a:t>
            </a:r>
            <a:r>
              <a:rPr lang="hr-HR" sz="1800" dirty="0"/>
              <a:t>. Donata - </a:t>
            </a:r>
            <a:r>
              <a:rPr lang="hr-HR" sz="1800" dirty="0">
                <a:hlinkClick r:id="rId10"/>
              </a:rPr>
              <a:t>https://youtu.be/7qFjZKndHGM</a:t>
            </a:r>
          </a:p>
          <a:p>
            <a:pPr lvl="1" indent="-252000">
              <a:spcBef>
                <a:spcPts val="400"/>
              </a:spcBef>
            </a:pPr>
            <a:r>
              <a:rPr lang="hr-HR" sz="1800" dirty="0"/>
              <a:t>Zlati i srebro Zadra - </a:t>
            </a:r>
            <a:r>
              <a:rPr lang="hr-HR" sz="1800" dirty="0">
                <a:hlinkClick r:id="rId11"/>
              </a:rPr>
              <a:t>https://youtu.be/jtoTvMHNx6k</a:t>
            </a:r>
            <a:endParaRPr lang="hr-HR" sz="1800" dirty="0"/>
          </a:p>
          <a:p>
            <a:pPr lvl="1" indent="-252000">
              <a:spcBef>
                <a:spcPts val="400"/>
              </a:spcBef>
            </a:pPr>
            <a:r>
              <a:rPr lang="hr-HR" sz="1800" dirty="0"/>
              <a:t>Rimski forum i antička zbirka - </a:t>
            </a:r>
            <a:r>
              <a:rPr lang="hr-HR" sz="1800" dirty="0">
                <a:hlinkClick r:id="rId12"/>
              </a:rPr>
              <a:t>https://youtu.be/qajGraB5e-0</a:t>
            </a:r>
            <a:endParaRPr lang="hr-HR" sz="1800" dirty="0"/>
          </a:p>
          <a:p>
            <a:pPr indent="-252000">
              <a:spcBef>
                <a:spcPts val="1200"/>
              </a:spcBef>
            </a:pPr>
            <a:r>
              <a:rPr lang="hr-HR" sz="1800" dirty="0" smtClean="0"/>
              <a:t>Šibenska </a:t>
            </a:r>
            <a:r>
              <a:rPr lang="hr-HR" sz="1800" dirty="0"/>
              <a:t>katedrala - </a:t>
            </a:r>
            <a:r>
              <a:rPr lang="hr-HR" sz="1800" dirty="0">
                <a:hlinkClick r:id="rId13"/>
              </a:rPr>
              <a:t>https://youtu.be/VP3BpNk6xHY</a:t>
            </a:r>
            <a:endParaRPr lang="hr-HR" sz="1800" dirty="0"/>
          </a:p>
          <a:p>
            <a:pPr indent="-252000"/>
            <a:r>
              <a:rPr lang="hr-HR" sz="1800" dirty="0" smtClean="0"/>
              <a:t>Paška </a:t>
            </a:r>
            <a:r>
              <a:rPr lang="hr-HR" sz="1800" dirty="0"/>
              <a:t>čipka - </a:t>
            </a:r>
            <a:r>
              <a:rPr lang="hr-HR" sz="1800" dirty="0">
                <a:hlinkClick r:id="rId14"/>
              </a:rPr>
              <a:t>https://youtu.be/sfXbQjujC1E</a:t>
            </a:r>
            <a:endParaRPr lang="hr-HR" sz="1800" dirty="0"/>
          </a:p>
          <a:p>
            <a:pPr indent="-252000"/>
            <a:r>
              <a:rPr lang="hr-HR" sz="1800" dirty="0"/>
              <a:t>NP Krka - </a:t>
            </a:r>
            <a:r>
              <a:rPr lang="hr-HR" sz="1800" dirty="0">
                <a:hlinkClick r:id="rId15"/>
              </a:rPr>
              <a:t>https://youtu.be/rv3Elal2Z-A</a:t>
            </a:r>
            <a:endParaRPr lang="hr-HR" sz="1800" dirty="0"/>
          </a:p>
          <a:p>
            <a:pPr indent="-252000"/>
            <a:r>
              <a:rPr lang="hr-HR" sz="1800" dirty="0"/>
              <a:t>NP Kornati - </a:t>
            </a:r>
            <a:r>
              <a:rPr lang="hr-HR" sz="1800" dirty="0">
                <a:hlinkClick r:id="rId16"/>
              </a:rPr>
              <a:t>https://</a:t>
            </a:r>
            <a:r>
              <a:rPr lang="hr-HR" sz="1800" dirty="0" smtClean="0">
                <a:hlinkClick r:id="rId16"/>
              </a:rPr>
              <a:t>youtu.be/hHwAyC1CaFQ</a:t>
            </a:r>
            <a:endParaRPr lang="hr-HR" sz="1800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42844" y="-22254"/>
            <a:ext cx="8858312" cy="642942"/>
          </a:xfrm>
        </p:spPr>
        <p:txBody>
          <a:bodyPr/>
          <a:lstStyle/>
          <a:p>
            <a:r>
              <a:rPr lang="hr-HR" sz="2800" dirty="0" smtClean="0"/>
              <a:t>Video materijali uz prezentaciju</a:t>
            </a:r>
            <a:endParaRPr lang="hr-HR" sz="2800" dirty="0"/>
          </a:p>
        </p:txBody>
      </p:sp>
    </p:spTree>
    <p:extLst>
      <p:ext uri="{BB962C8B-B14F-4D97-AF65-F5344CB8AC3E}">
        <p14:creationId xmlns:p14="http://schemas.microsoft.com/office/powerpoint/2010/main" val="188567941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102834" y="102294"/>
            <a:ext cx="3969159" cy="6616006"/>
          </a:xfrm>
          <a:prstGeom prst="rect">
            <a:avLst/>
          </a:prstGeom>
          <a:noFill/>
          <a:ln w="9525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37" y="44624"/>
            <a:ext cx="8858312" cy="576064"/>
          </a:xfrm>
        </p:spPr>
        <p:txBody>
          <a:bodyPr/>
          <a:lstStyle/>
          <a:p>
            <a:r>
              <a:rPr lang="hr-HR" sz="3200" dirty="0" smtClean="0"/>
              <a:t>Zapadna obala Istre</a:t>
            </a:r>
            <a:endParaRPr lang="hr-HR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200" y="648072"/>
            <a:ext cx="5061146" cy="6165304"/>
          </a:xfrm>
        </p:spPr>
        <p:txBody>
          <a:bodyPr>
            <a:noAutofit/>
          </a:bodyPr>
          <a:lstStyle/>
          <a:p>
            <a:pPr marL="216000" indent="-216000">
              <a:spcBef>
                <a:spcPts val="1200"/>
              </a:spcBef>
            </a:pPr>
            <a:r>
              <a:rPr lang="hr-HR" sz="2200" b="1" dirty="0">
                <a:solidFill>
                  <a:srgbClr val="FF0000"/>
                </a:solidFill>
                <a:highlight>
                  <a:srgbClr val="FFFF00"/>
                </a:highlight>
                <a:ea typeface="Calibri"/>
                <a:cs typeface="Times New Roman"/>
              </a:rPr>
              <a:t>turistički </a:t>
            </a:r>
            <a:r>
              <a:rPr lang="hr-HR" sz="2200" b="1" dirty="0" smtClean="0">
                <a:solidFill>
                  <a:srgbClr val="FF0000"/>
                </a:solidFill>
                <a:highlight>
                  <a:srgbClr val="FFFF00"/>
                </a:highlight>
                <a:ea typeface="Calibri"/>
                <a:cs typeface="Times New Roman"/>
              </a:rPr>
              <a:t>najrazvijeniji i najposjećeniji  </a:t>
            </a:r>
            <a:r>
              <a:rPr lang="hr-HR" sz="2200" b="1" dirty="0">
                <a:solidFill>
                  <a:srgbClr val="FF0000"/>
                </a:solidFill>
                <a:highlight>
                  <a:srgbClr val="FFFF00"/>
                </a:highlight>
                <a:ea typeface="Calibri"/>
                <a:cs typeface="Times New Roman"/>
              </a:rPr>
              <a:t>dio Istre</a:t>
            </a:r>
          </a:p>
          <a:p>
            <a:pPr marL="216000" indent="-216000">
              <a:spcBef>
                <a:spcPts val="1200"/>
              </a:spcBef>
            </a:pPr>
            <a:r>
              <a:rPr lang="hr-HR" sz="2000" b="1" dirty="0" smtClean="0">
                <a:solidFill>
                  <a:srgbClr val="FF0000"/>
                </a:solidFill>
              </a:rPr>
              <a:t>Umag</a:t>
            </a:r>
            <a:r>
              <a:rPr lang="hr-HR" sz="2000" dirty="0" smtClean="0">
                <a:solidFill>
                  <a:srgbClr val="FF0000"/>
                </a:solidFill>
              </a:rPr>
              <a:t> </a:t>
            </a:r>
            <a:r>
              <a:rPr lang="hr-HR" sz="2000" dirty="0" smtClean="0"/>
              <a:t>– Croatia </a:t>
            </a:r>
            <a:r>
              <a:rPr lang="hr-HR" sz="2000" dirty="0" err="1" smtClean="0"/>
              <a:t>Open</a:t>
            </a:r>
            <a:r>
              <a:rPr lang="hr-HR" sz="2000" dirty="0" smtClean="0"/>
              <a:t> – ATP turnir</a:t>
            </a:r>
          </a:p>
          <a:p>
            <a:pPr marL="216000" indent="-216000">
              <a:spcBef>
                <a:spcPts val="1000"/>
              </a:spcBef>
            </a:pPr>
            <a:r>
              <a:rPr lang="hr-HR" sz="2000" b="1" dirty="0" smtClean="0">
                <a:solidFill>
                  <a:srgbClr val="FF0000"/>
                </a:solidFill>
              </a:rPr>
              <a:t>Poreč</a:t>
            </a:r>
            <a:r>
              <a:rPr lang="hr-HR" sz="2000" dirty="0" smtClean="0">
                <a:solidFill>
                  <a:srgbClr val="FF0000"/>
                </a:solidFill>
              </a:rPr>
              <a:t> </a:t>
            </a:r>
            <a:r>
              <a:rPr lang="hr-HR" sz="2000" dirty="0" smtClean="0"/>
              <a:t>– </a:t>
            </a:r>
            <a:r>
              <a:rPr lang="hr-HR" sz="2000" dirty="0">
                <a:highlight>
                  <a:srgbClr val="FFFF00"/>
                </a:highlight>
                <a:ea typeface="Calibri"/>
                <a:cs typeface="Times New Roman"/>
              </a:rPr>
              <a:t>dugo najjače turističko mjesto </a:t>
            </a:r>
            <a:r>
              <a:rPr lang="hr-HR" sz="2000" dirty="0" smtClean="0"/>
              <a:t>Hrvatske i Istre</a:t>
            </a:r>
          </a:p>
          <a:p>
            <a:pPr marL="576000" lvl="1" indent="-216000">
              <a:spcBef>
                <a:spcPts val="0"/>
              </a:spcBef>
            </a:pPr>
            <a:r>
              <a:rPr lang="hr-HR" sz="2000" b="1" dirty="0">
                <a:solidFill>
                  <a:srgbClr val="FF0000"/>
                </a:solidFill>
                <a:highlight>
                  <a:srgbClr val="FFFF00"/>
                </a:highlight>
                <a:ea typeface="Calibri"/>
                <a:cs typeface="Times New Roman"/>
              </a:rPr>
              <a:t>Eufrazijeva bazilika</a:t>
            </a:r>
            <a:r>
              <a:rPr lang="hr-HR" sz="2000" b="1" dirty="0" smtClean="0">
                <a:solidFill>
                  <a:srgbClr val="FF0000"/>
                </a:solidFill>
              </a:rPr>
              <a:t> </a:t>
            </a:r>
            <a:r>
              <a:rPr lang="hr-HR" sz="2000" dirty="0" smtClean="0"/>
              <a:t>(UNESCO)</a:t>
            </a:r>
          </a:p>
          <a:p>
            <a:pPr indent="-216000">
              <a:spcBef>
                <a:spcPts val="1000"/>
              </a:spcBef>
            </a:pPr>
            <a:r>
              <a:rPr lang="hr-HR" sz="2000" b="1" dirty="0" smtClean="0">
                <a:solidFill>
                  <a:srgbClr val="FF0000"/>
                </a:solidFill>
              </a:rPr>
              <a:t>Rovinj</a:t>
            </a:r>
            <a:endParaRPr lang="hr-HR" sz="2000" b="1" dirty="0">
              <a:solidFill>
                <a:srgbClr val="FF0000"/>
              </a:solidFill>
            </a:endParaRPr>
          </a:p>
          <a:p>
            <a:pPr lvl="1" indent="-216000">
              <a:spcBef>
                <a:spcPts val="0"/>
              </a:spcBef>
            </a:pPr>
            <a:r>
              <a:rPr lang="hr-HR" sz="2000" dirty="0">
                <a:highlight>
                  <a:srgbClr val="FFFF00"/>
                </a:highlight>
                <a:ea typeface="Calibri"/>
                <a:cs typeface="Times New Roman"/>
              </a:rPr>
              <a:t>najveći broj noćenja u RH i Istri</a:t>
            </a:r>
          </a:p>
          <a:p>
            <a:pPr lvl="1" indent="-216000">
              <a:spcBef>
                <a:spcPts val="300"/>
              </a:spcBef>
            </a:pPr>
            <a:r>
              <a:rPr lang="hr-HR" sz="2000" dirty="0"/>
              <a:t>crkva iz 10. st i sarkofag </a:t>
            </a:r>
            <a:r>
              <a:rPr lang="hr-HR" sz="2000" b="1" dirty="0">
                <a:solidFill>
                  <a:srgbClr val="FF0000"/>
                </a:solidFill>
                <a:highlight>
                  <a:srgbClr val="FFFF00"/>
                </a:highlight>
                <a:ea typeface="Calibri"/>
                <a:cs typeface="Times New Roman"/>
              </a:rPr>
              <a:t>Sv. </a:t>
            </a:r>
            <a:r>
              <a:rPr lang="hr-HR" sz="2000" b="1" dirty="0" err="1">
                <a:solidFill>
                  <a:srgbClr val="FF0000"/>
                </a:solidFill>
                <a:highlight>
                  <a:srgbClr val="FFFF00"/>
                </a:highlight>
                <a:ea typeface="Calibri"/>
                <a:cs typeface="Times New Roman"/>
              </a:rPr>
              <a:t>Eufemije</a:t>
            </a:r>
            <a:r>
              <a:rPr lang="hr-HR" sz="2000" b="1" dirty="0">
                <a:solidFill>
                  <a:srgbClr val="FF0000"/>
                </a:solidFill>
                <a:highlight>
                  <a:srgbClr val="FFFF00"/>
                </a:highlight>
                <a:ea typeface="Calibri"/>
                <a:cs typeface="Times New Roman"/>
              </a:rPr>
              <a:t> </a:t>
            </a:r>
            <a:r>
              <a:rPr lang="hr-HR" sz="2000" dirty="0"/>
              <a:t>(</a:t>
            </a:r>
            <a:r>
              <a:rPr lang="hr-HR" sz="2000" dirty="0" err="1"/>
              <a:t>Stošije</a:t>
            </a:r>
            <a:r>
              <a:rPr lang="hr-HR" sz="2000" dirty="0"/>
              <a:t>) iz 4. st</a:t>
            </a:r>
          </a:p>
          <a:p>
            <a:pPr indent="-216000">
              <a:spcBef>
                <a:spcPts val="1000"/>
              </a:spcBef>
            </a:pPr>
            <a:r>
              <a:rPr lang="hr-HR" sz="2000" b="1" dirty="0">
                <a:solidFill>
                  <a:srgbClr val="FF0000"/>
                </a:solidFill>
              </a:rPr>
              <a:t>Pula</a:t>
            </a:r>
          </a:p>
          <a:p>
            <a:pPr lvl="1" indent="-216000">
              <a:spcBef>
                <a:spcPts val="0"/>
              </a:spcBef>
            </a:pPr>
            <a:r>
              <a:rPr lang="hr-HR" sz="2000" b="1" dirty="0">
                <a:solidFill>
                  <a:srgbClr val="FF0000"/>
                </a:solidFill>
              </a:rPr>
              <a:t>najveći istarski grad </a:t>
            </a:r>
            <a:r>
              <a:rPr lang="hr-HR" sz="2000" dirty="0"/>
              <a:t>još od antike</a:t>
            </a:r>
          </a:p>
          <a:p>
            <a:pPr lvl="1" indent="-216000">
              <a:spcBef>
                <a:spcPts val="300"/>
              </a:spcBef>
            </a:pPr>
            <a:r>
              <a:rPr lang="hr-HR" sz="2000" dirty="0">
                <a:highlight>
                  <a:srgbClr val="FFFF00"/>
                </a:highlight>
                <a:ea typeface="Calibri"/>
                <a:cs typeface="Times New Roman"/>
              </a:rPr>
              <a:t>Arena, </a:t>
            </a:r>
            <a:r>
              <a:rPr lang="hr-HR" sz="2000" dirty="0" err="1">
                <a:highlight>
                  <a:srgbClr val="FFFF00"/>
                </a:highlight>
                <a:ea typeface="Calibri"/>
                <a:cs typeface="Times New Roman"/>
              </a:rPr>
              <a:t>Augustov</a:t>
            </a:r>
            <a:r>
              <a:rPr lang="hr-HR" sz="2000" dirty="0">
                <a:highlight>
                  <a:srgbClr val="FFFF00"/>
                </a:highlight>
                <a:ea typeface="Calibri"/>
                <a:cs typeface="Times New Roman"/>
              </a:rPr>
              <a:t> hram, Heraklova vrata</a:t>
            </a:r>
            <a:r>
              <a:rPr lang="hr-HR" sz="2000" dirty="0"/>
              <a:t>, utvrda, u blizini špilja </a:t>
            </a:r>
            <a:r>
              <a:rPr lang="hr-HR" sz="2000" dirty="0" err="1"/>
              <a:t>Šandalja</a:t>
            </a:r>
            <a:r>
              <a:rPr lang="hr-HR" sz="2000" dirty="0"/>
              <a:t> i ostatci Nezakcija</a:t>
            </a:r>
          </a:p>
          <a:p>
            <a:pPr indent="-216000">
              <a:spcBef>
                <a:spcPts val="1000"/>
              </a:spcBef>
            </a:pPr>
            <a:r>
              <a:rPr lang="hr-HR" sz="2000" b="1" dirty="0" smtClean="0">
                <a:solidFill>
                  <a:srgbClr val="FF0000"/>
                </a:solidFill>
              </a:rPr>
              <a:t>Medulin – </a:t>
            </a:r>
            <a:r>
              <a:rPr lang="hr-HR" sz="2000" dirty="0" smtClean="0"/>
              <a:t>otočić </a:t>
            </a:r>
            <a:r>
              <a:rPr lang="hr-HR" sz="2000" dirty="0" err="1" smtClean="0"/>
              <a:t>Fenoligu</a:t>
            </a:r>
            <a:r>
              <a:rPr lang="hr-HR" sz="2000" dirty="0" smtClean="0"/>
              <a:t> </a:t>
            </a:r>
            <a:r>
              <a:rPr lang="hr-HR" sz="2000" dirty="0"/>
              <a:t>– otisak </a:t>
            </a:r>
            <a:r>
              <a:rPr lang="hr-HR" sz="2000" dirty="0" err="1"/>
              <a:t>dinosaura</a:t>
            </a:r>
            <a:r>
              <a:rPr lang="hr-HR" sz="2000" dirty="0"/>
              <a:t> </a:t>
            </a:r>
            <a:endParaRPr lang="hr-HR" sz="2000" dirty="0" smtClean="0"/>
          </a:p>
          <a:p>
            <a:pPr indent="-216000">
              <a:spcBef>
                <a:spcPts val="1200"/>
              </a:spcBef>
            </a:pPr>
            <a:endParaRPr lang="hr-HR" sz="2000" dirty="0"/>
          </a:p>
        </p:txBody>
      </p:sp>
      <p:sp>
        <p:nvSpPr>
          <p:cNvPr id="14" name="Rectangle 13"/>
          <p:cNvSpPr/>
          <p:nvPr/>
        </p:nvSpPr>
        <p:spPr>
          <a:xfrm>
            <a:off x="5435519" y="855000"/>
            <a:ext cx="648072" cy="29755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15" name="Rectangle 14"/>
          <p:cNvSpPr/>
          <p:nvPr/>
        </p:nvSpPr>
        <p:spPr>
          <a:xfrm>
            <a:off x="5777087" y="2537094"/>
            <a:ext cx="648072" cy="29755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19" name="Rectangle 18"/>
          <p:cNvSpPr/>
          <p:nvPr/>
        </p:nvSpPr>
        <p:spPr>
          <a:xfrm>
            <a:off x="5989545" y="3779518"/>
            <a:ext cx="589156" cy="29755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20" name="Rectangle 19"/>
          <p:cNvSpPr/>
          <p:nvPr/>
        </p:nvSpPr>
        <p:spPr>
          <a:xfrm>
            <a:off x="7812362" y="5733256"/>
            <a:ext cx="486905" cy="29755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21" name="Rectangle 20"/>
          <p:cNvSpPr/>
          <p:nvPr/>
        </p:nvSpPr>
        <p:spPr>
          <a:xfrm>
            <a:off x="8237086" y="6083774"/>
            <a:ext cx="784167" cy="29755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13" name="Oval 12"/>
          <p:cNvSpPr/>
          <p:nvPr/>
        </p:nvSpPr>
        <p:spPr>
          <a:xfrm>
            <a:off x="5618459" y="3728718"/>
            <a:ext cx="371086" cy="363775"/>
          </a:xfrm>
          <a:prstGeom prst="ellipse">
            <a:avLst/>
          </a:prstGeom>
          <a:solidFill>
            <a:schemeClr val="bg1"/>
          </a:solidFill>
          <a:ln w="57150"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800" b="1" dirty="0" smtClean="0">
                <a:solidFill>
                  <a:schemeClr val="tx1"/>
                </a:solidFill>
              </a:rPr>
              <a:t>1</a:t>
            </a:r>
            <a:endParaRPr lang="hr-HR" sz="2800" b="1" dirty="0">
              <a:solidFill>
                <a:schemeClr val="tx1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5425050" y="2490738"/>
            <a:ext cx="371086" cy="363775"/>
          </a:xfrm>
          <a:prstGeom prst="ellipse">
            <a:avLst/>
          </a:prstGeom>
          <a:solidFill>
            <a:schemeClr val="bg1"/>
          </a:solidFill>
          <a:ln w="57150"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800" b="1" dirty="0" smtClean="0">
                <a:solidFill>
                  <a:schemeClr val="tx1"/>
                </a:solidFill>
              </a:rPr>
              <a:t>2</a:t>
            </a:r>
            <a:endParaRPr lang="hr-HR" sz="2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887790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5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25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25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25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4" grpId="0" uiExpand="1" animBg="1"/>
      <p:bldP spid="15" grpId="0" uiExpand="1" animBg="1"/>
      <p:bldP spid="19" grpId="0" animBg="1"/>
      <p:bldP spid="20" grpId="0" animBg="1"/>
      <p:bldP spid="21" grpId="0" animBg="1"/>
      <p:bldP spid="13" grpId="0" animBg="1"/>
      <p:bldP spid="1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539514" y="102294"/>
            <a:ext cx="3604486" cy="6616006"/>
          </a:xfrm>
          <a:prstGeom prst="rect">
            <a:avLst/>
          </a:prstGeom>
          <a:noFill/>
          <a:ln w="9525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sz="3200" dirty="0" smtClean="0"/>
              <a:t>NP Brijuni</a:t>
            </a:r>
            <a:endParaRPr lang="hr-HR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36512" y="646338"/>
            <a:ext cx="5472610" cy="5951014"/>
          </a:xfrm>
        </p:spPr>
        <p:txBody>
          <a:bodyPr>
            <a:noAutofit/>
          </a:bodyPr>
          <a:lstStyle/>
          <a:p>
            <a:pPr indent="-288000">
              <a:spcBef>
                <a:spcPts val="600"/>
              </a:spcBef>
            </a:pPr>
            <a:r>
              <a:rPr lang="hr-HR" sz="2200" dirty="0" smtClean="0"/>
              <a:t>otočna skupina s </a:t>
            </a:r>
            <a:r>
              <a:rPr lang="hr-HR" sz="2200" b="1" dirty="0">
                <a:solidFill>
                  <a:srgbClr val="FF0000"/>
                </a:solidFill>
                <a:highlight>
                  <a:srgbClr val="FFFF00"/>
                </a:highlight>
                <a:ea typeface="Calibri"/>
                <a:cs typeface="Times New Roman"/>
              </a:rPr>
              <a:t>2 veća i 12 manjih </a:t>
            </a:r>
            <a:r>
              <a:rPr lang="hr-HR" sz="2200" dirty="0">
                <a:highlight>
                  <a:srgbClr val="FFFF00"/>
                </a:highlight>
                <a:ea typeface="Calibri"/>
                <a:cs typeface="Times New Roman"/>
              </a:rPr>
              <a:t>otoka</a:t>
            </a:r>
          </a:p>
          <a:p>
            <a:pPr indent="-288000">
              <a:spcBef>
                <a:spcPts val="1200"/>
              </a:spcBef>
            </a:pPr>
            <a:r>
              <a:rPr lang="hr-HR" sz="2200" dirty="0">
                <a:highlight>
                  <a:srgbClr val="FFFF00"/>
                </a:highlight>
                <a:ea typeface="Calibri"/>
                <a:cs typeface="Times New Roman"/>
              </a:rPr>
              <a:t>najveći otok – </a:t>
            </a:r>
            <a:r>
              <a:rPr lang="hr-HR" sz="2200" b="1" dirty="0">
                <a:solidFill>
                  <a:srgbClr val="FF0000"/>
                </a:solidFill>
                <a:highlight>
                  <a:srgbClr val="FFFF00"/>
                </a:highlight>
                <a:ea typeface="Calibri"/>
                <a:cs typeface="Times New Roman"/>
              </a:rPr>
              <a:t>Veliki </a:t>
            </a:r>
            <a:r>
              <a:rPr lang="hr-HR" sz="2200" b="1" dirty="0" err="1">
                <a:solidFill>
                  <a:srgbClr val="FF0000"/>
                </a:solidFill>
                <a:highlight>
                  <a:srgbClr val="FFFF00"/>
                </a:highlight>
                <a:ea typeface="Calibri"/>
                <a:cs typeface="Times New Roman"/>
              </a:rPr>
              <a:t>Brijun</a:t>
            </a:r>
            <a:endParaRPr lang="hr-HR" sz="2200" b="1" dirty="0">
              <a:solidFill>
                <a:srgbClr val="FF0000"/>
              </a:solidFill>
              <a:highlight>
                <a:srgbClr val="FFFF00"/>
              </a:highlight>
              <a:ea typeface="Calibri"/>
              <a:cs typeface="Times New Roman"/>
            </a:endParaRPr>
          </a:p>
          <a:p>
            <a:pPr indent="-288000">
              <a:spcBef>
                <a:spcPts val="1200"/>
              </a:spcBef>
            </a:pPr>
            <a:r>
              <a:rPr lang="hr-HR" sz="2200" dirty="0" smtClean="0"/>
              <a:t>u prošlosti su bili močvarno područje - leglo  komaraca i malarije </a:t>
            </a:r>
          </a:p>
          <a:p>
            <a:pPr indent="-288000">
              <a:spcBef>
                <a:spcPts val="1200"/>
              </a:spcBef>
            </a:pPr>
            <a:r>
              <a:rPr lang="hr-HR" sz="2200" dirty="0">
                <a:highlight>
                  <a:srgbClr val="FFFF00"/>
                </a:highlight>
                <a:ea typeface="Calibri"/>
                <a:cs typeface="Times New Roman"/>
              </a:rPr>
              <a:t>za vrijeme </a:t>
            </a:r>
            <a:r>
              <a:rPr lang="hr-HR" sz="2200" dirty="0" err="1">
                <a:highlight>
                  <a:srgbClr val="FFFF00"/>
                </a:highlight>
                <a:ea typeface="Calibri"/>
                <a:cs typeface="Times New Roman"/>
              </a:rPr>
              <a:t>Austro</a:t>
            </a:r>
            <a:r>
              <a:rPr lang="hr-HR" sz="2200" dirty="0">
                <a:highlight>
                  <a:srgbClr val="FFFF00"/>
                </a:highlight>
                <a:ea typeface="Calibri"/>
                <a:cs typeface="Times New Roman"/>
              </a:rPr>
              <a:t>-Ugarske, Brijuni se preuređuju</a:t>
            </a:r>
            <a:r>
              <a:rPr lang="hr-HR" sz="2200" dirty="0" smtClean="0"/>
              <a:t> </a:t>
            </a:r>
            <a:r>
              <a:rPr lang="hr-HR" sz="2200" i="1" dirty="0" smtClean="0"/>
              <a:t>(</a:t>
            </a:r>
            <a:r>
              <a:rPr lang="hr-HR" sz="2200" i="1" dirty="0" err="1" smtClean="0"/>
              <a:t>Paul</a:t>
            </a:r>
            <a:r>
              <a:rPr lang="hr-HR" sz="2200" i="1" dirty="0" smtClean="0"/>
              <a:t> </a:t>
            </a:r>
            <a:r>
              <a:rPr lang="hr-HR" sz="2200" b="1" i="1" dirty="0" err="1" smtClean="0">
                <a:solidFill>
                  <a:srgbClr val="FF0000"/>
                </a:solidFill>
              </a:rPr>
              <a:t>Kupelwieser</a:t>
            </a:r>
            <a:r>
              <a:rPr lang="hr-HR" sz="2200" i="1" dirty="0"/>
              <a:t>)</a:t>
            </a:r>
            <a:endParaRPr lang="hr-HR" sz="2200" i="1" dirty="0" smtClean="0"/>
          </a:p>
          <a:p>
            <a:pPr lvl="1" indent="-288000">
              <a:spcBef>
                <a:spcPts val="600"/>
              </a:spcBef>
            </a:pPr>
            <a:r>
              <a:rPr lang="hr-HR" sz="2200" i="1" dirty="0" smtClean="0"/>
              <a:t>isušuju se močvare i uništavaju komarci</a:t>
            </a:r>
          </a:p>
          <a:p>
            <a:pPr lvl="1" indent="-288000">
              <a:spcBef>
                <a:spcPts val="600"/>
              </a:spcBef>
            </a:pPr>
            <a:r>
              <a:rPr lang="hr-HR" sz="2200" i="1" dirty="0" smtClean="0"/>
              <a:t>gradi se hotel, golf i tenis igralište, konjsko trkalište, otoci se naseljavaju s divljači</a:t>
            </a:r>
          </a:p>
          <a:p>
            <a:pPr indent="-288000">
              <a:spcBef>
                <a:spcPts val="1200"/>
              </a:spcBef>
            </a:pPr>
            <a:r>
              <a:rPr lang="hr-HR" sz="2200" dirty="0" smtClean="0"/>
              <a:t>nakon 2. svj. rata Brijuni postaju </a:t>
            </a:r>
            <a:r>
              <a:rPr lang="hr-HR" sz="2200" b="1" dirty="0" smtClean="0"/>
              <a:t>ljetovalište</a:t>
            </a:r>
            <a:r>
              <a:rPr lang="hr-HR" sz="2200" dirty="0" smtClean="0"/>
              <a:t> </a:t>
            </a:r>
            <a:r>
              <a:rPr lang="hr-HR" sz="2200" b="1" dirty="0" smtClean="0"/>
              <a:t>političara</a:t>
            </a:r>
            <a:r>
              <a:rPr lang="hr-HR" sz="2200" dirty="0" smtClean="0"/>
              <a:t> (zatvoreni za javnost)</a:t>
            </a:r>
          </a:p>
          <a:p>
            <a:pPr indent="-288000">
              <a:spcBef>
                <a:spcPts val="1200"/>
              </a:spcBef>
            </a:pPr>
            <a:r>
              <a:rPr lang="hr-HR" sz="2200" b="1" dirty="0">
                <a:solidFill>
                  <a:srgbClr val="FF0000"/>
                </a:solidFill>
                <a:highlight>
                  <a:srgbClr val="FFFF00"/>
                </a:highlight>
                <a:ea typeface="Calibri"/>
                <a:cs typeface="Times New Roman"/>
              </a:rPr>
              <a:t>1983. g. proglašeni nacionalnim parkom </a:t>
            </a:r>
            <a:r>
              <a:rPr lang="hr-HR" sz="2200" dirty="0">
                <a:highlight>
                  <a:srgbClr val="FFFF00"/>
                </a:highlight>
                <a:ea typeface="Calibri"/>
                <a:cs typeface="Times New Roman"/>
              </a:rPr>
              <a:t>i postaju otvoreni za sve posjetitelje</a:t>
            </a:r>
          </a:p>
        </p:txBody>
      </p:sp>
      <p:sp>
        <p:nvSpPr>
          <p:cNvPr id="4" name="Oval 3"/>
          <p:cNvSpPr/>
          <p:nvPr/>
        </p:nvSpPr>
        <p:spPr>
          <a:xfrm>
            <a:off x="6725963" y="4869160"/>
            <a:ext cx="1080120" cy="1008112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pic>
        <p:nvPicPr>
          <p:cNvPr id="3074" name="Picture 2" descr="D:\Canon_Transfer_D\Turisticka_geo_HR\brijuni.jp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65357" y="67469"/>
            <a:ext cx="3352800" cy="3422650"/>
          </a:xfrm>
          <a:prstGeom prst="rect">
            <a:avLst/>
          </a:prstGeom>
          <a:noFill/>
          <a:ln w="76200">
            <a:solidFill>
              <a:schemeClr val="bg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Down Arrow 5"/>
          <p:cNvSpPr/>
          <p:nvPr/>
        </p:nvSpPr>
        <p:spPr>
          <a:xfrm>
            <a:off x="6660232" y="3396097"/>
            <a:ext cx="1106617" cy="1507604"/>
          </a:xfrm>
          <a:prstGeom prst="downArrow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7" name="Freeform 6" hidden="1"/>
          <p:cNvSpPr/>
          <p:nvPr/>
        </p:nvSpPr>
        <p:spPr>
          <a:xfrm>
            <a:off x="6311606" y="415604"/>
            <a:ext cx="682960" cy="597528"/>
          </a:xfrm>
          <a:custGeom>
            <a:avLst/>
            <a:gdLst>
              <a:gd name="connsiteX0" fmla="*/ 65443 w 682960"/>
              <a:gd name="connsiteY0" fmla="*/ 510671 h 597528"/>
              <a:gd name="connsiteX1" fmla="*/ 196072 w 682960"/>
              <a:gd name="connsiteY1" fmla="*/ 498796 h 597528"/>
              <a:gd name="connsiteX2" fmla="*/ 207947 w 682960"/>
              <a:gd name="connsiteY2" fmla="*/ 463170 h 597528"/>
              <a:gd name="connsiteX3" fmla="*/ 172321 w 682960"/>
              <a:gd name="connsiteY3" fmla="*/ 380043 h 597528"/>
              <a:gd name="connsiteX4" fmla="*/ 302950 w 682960"/>
              <a:gd name="connsiteY4" fmla="*/ 308791 h 597528"/>
              <a:gd name="connsiteX5" fmla="*/ 326700 w 682960"/>
              <a:gd name="connsiteY5" fmla="*/ 237539 h 597528"/>
              <a:gd name="connsiteX6" fmla="*/ 362326 w 682960"/>
              <a:gd name="connsiteY6" fmla="*/ 213788 h 597528"/>
              <a:gd name="connsiteX7" fmla="*/ 481080 w 682960"/>
              <a:gd name="connsiteY7" fmla="*/ 225664 h 597528"/>
              <a:gd name="connsiteX8" fmla="*/ 421703 w 682960"/>
              <a:gd name="connsiteY8" fmla="*/ 308791 h 597528"/>
              <a:gd name="connsiteX9" fmla="*/ 409828 w 682960"/>
              <a:gd name="connsiteY9" fmla="*/ 344417 h 597528"/>
              <a:gd name="connsiteX10" fmla="*/ 397952 w 682960"/>
              <a:gd name="connsiteY10" fmla="*/ 451295 h 597528"/>
              <a:gd name="connsiteX11" fmla="*/ 362326 w 682960"/>
              <a:gd name="connsiteY11" fmla="*/ 486921 h 597528"/>
              <a:gd name="connsiteX12" fmla="*/ 386077 w 682960"/>
              <a:gd name="connsiteY12" fmla="*/ 570048 h 597528"/>
              <a:gd name="connsiteX13" fmla="*/ 433578 w 682960"/>
              <a:gd name="connsiteY13" fmla="*/ 593799 h 597528"/>
              <a:gd name="connsiteX14" fmla="*/ 576082 w 682960"/>
              <a:gd name="connsiteY14" fmla="*/ 570048 h 597528"/>
              <a:gd name="connsiteX15" fmla="*/ 682960 w 682960"/>
              <a:gd name="connsiteY15" fmla="*/ 558173 h 597528"/>
              <a:gd name="connsiteX16" fmla="*/ 671085 w 682960"/>
              <a:gd name="connsiteY16" fmla="*/ 498796 h 597528"/>
              <a:gd name="connsiteX17" fmla="*/ 635459 w 682960"/>
              <a:gd name="connsiteY17" fmla="*/ 486921 h 597528"/>
              <a:gd name="connsiteX18" fmla="*/ 611708 w 682960"/>
              <a:gd name="connsiteY18" fmla="*/ 451295 h 597528"/>
              <a:gd name="connsiteX19" fmla="*/ 611708 w 682960"/>
              <a:gd name="connsiteY19" fmla="*/ 320666 h 597528"/>
              <a:gd name="connsiteX20" fmla="*/ 647334 w 682960"/>
              <a:gd name="connsiteY20" fmla="*/ 296915 h 597528"/>
              <a:gd name="connsiteX21" fmla="*/ 659210 w 682960"/>
              <a:gd name="connsiteY21" fmla="*/ 249414 h 597528"/>
              <a:gd name="connsiteX22" fmla="*/ 611708 w 682960"/>
              <a:gd name="connsiteY22" fmla="*/ 166287 h 597528"/>
              <a:gd name="connsiteX23" fmla="*/ 576082 w 682960"/>
              <a:gd name="connsiteY23" fmla="*/ 154412 h 597528"/>
              <a:gd name="connsiteX24" fmla="*/ 457329 w 682960"/>
              <a:gd name="connsiteY24" fmla="*/ 83160 h 597528"/>
              <a:gd name="connsiteX25" fmla="*/ 421703 w 682960"/>
              <a:gd name="connsiteY25" fmla="*/ 71284 h 597528"/>
              <a:gd name="connsiteX26" fmla="*/ 362326 w 682960"/>
              <a:gd name="connsiteY26" fmla="*/ 95035 h 597528"/>
              <a:gd name="connsiteX27" fmla="*/ 255449 w 682960"/>
              <a:gd name="connsiteY27" fmla="*/ 71284 h 597528"/>
              <a:gd name="connsiteX28" fmla="*/ 196072 w 682960"/>
              <a:gd name="connsiteY28" fmla="*/ 11908 h 597528"/>
              <a:gd name="connsiteX29" fmla="*/ 172321 w 682960"/>
              <a:gd name="connsiteY29" fmla="*/ 47534 h 597528"/>
              <a:gd name="connsiteX30" fmla="*/ 196072 w 682960"/>
              <a:gd name="connsiteY30" fmla="*/ 190038 h 597528"/>
              <a:gd name="connsiteX31" fmla="*/ 160446 w 682960"/>
              <a:gd name="connsiteY31" fmla="*/ 213788 h 597528"/>
              <a:gd name="connsiteX32" fmla="*/ 17942 w 682960"/>
              <a:gd name="connsiteY32" fmla="*/ 296915 h 597528"/>
              <a:gd name="connsiteX33" fmla="*/ 53568 w 682960"/>
              <a:gd name="connsiteY33" fmla="*/ 320666 h 597528"/>
              <a:gd name="connsiteX34" fmla="*/ 41693 w 682960"/>
              <a:gd name="connsiteY34" fmla="*/ 380043 h 597528"/>
              <a:gd name="connsiteX35" fmla="*/ 6067 w 682960"/>
              <a:gd name="connsiteY35" fmla="*/ 427544 h 597528"/>
              <a:gd name="connsiteX36" fmla="*/ 53568 w 682960"/>
              <a:gd name="connsiteY36" fmla="*/ 522547 h 597528"/>
              <a:gd name="connsiteX37" fmla="*/ 196072 w 682960"/>
              <a:gd name="connsiteY37" fmla="*/ 498796 h 5975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682960" h="597528">
                <a:moveTo>
                  <a:pt x="65443" y="510671"/>
                </a:moveTo>
                <a:cubicBezTo>
                  <a:pt x="108986" y="506713"/>
                  <a:pt x="154593" y="512622"/>
                  <a:pt x="196072" y="498796"/>
                </a:cubicBezTo>
                <a:cubicBezTo>
                  <a:pt x="207947" y="494838"/>
                  <a:pt x="207947" y="475688"/>
                  <a:pt x="207947" y="463170"/>
                </a:cubicBezTo>
                <a:cubicBezTo>
                  <a:pt x="207947" y="424827"/>
                  <a:pt x="191714" y="409132"/>
                  <a:pt x="172321" y="380043"/>
                </a:cubicBezTo>
                <a:cubicBezTo>
                  <a:pt x="199709" y="243112"/>
                  <a:pt x="148918" y="398643"/>
                  <a:pt x="302950" y="308791"/>
                </a:cubicBezTo>
                <a:cubicBezTo>
                  <a:pt x="324575" y="296176"/>
                  <a:pt x="305869" y="251426"/>
                  <a:pt x="326700" y="237539"/>
                </a:cubicBezTo>
                <a:lnTo>
                  <a:pt x="362326" y="213788"/>
                </a:lnTo>
                <a:cubicBezTo>
                  <a:pt x="401911" y="217747"/>
                  <a:pt x="451141" y="199467"/>
                  <a:pt x="481080" y="225664"/>
                </a:cubicBezTo>
                <a:cubicBezTo>
                  <a:pt x="542229" y="279169"/>
                  <a:pt x="436649" y="303809"/>
                  <a:pt x="421703" y="308791"/>
                </a:cubicBezTo>
                <a:cubicBezTo>
                  <a:pt x="417745" y="320666"/>
                  <a:pt x="411886" y="332070"/>
                  <a:pt x="409828" y="344417"/>
                </a:cubicBezTo>
                <a:cubicBezTo>
                  <a:pt x="403935" y="379775"/>
                  <a:pt x="409287" y="417289"/>
                  <a:pt x="397952" y="451295"/>
                </a:cubicBezTo>
                <a:cubicBezTo>
                  <a:pt x="392641" y="467227"/>
                  <a:pt x="374201" y="475046"/>
                  <a:pt x="362326" y="486921"/>
                </a:cubicBezTo>
                <a:cubicBezTo>
                  <a:pt x="333415" y="573656"/>
                  <a:pt x="314288" y="552101"/>
                  <a:pt x="386077" y="570048"/>
                </a:cubicBezTo>
                <a:cubicBezTo>
                  <a:pt x="401911" y="577965"/>
                  <a:pt x="415927" y="592441"/>
                  <a:pt x="433578" y="593799"/>
                </a:cubicBezTo>
                <a:cubicBezTo>
                  <a:pt x="597215" y="606386"/>
                  <a:pt x="490974" y="584232"/>
                  <a:pt x="576082" y="570048"/>
                </a:cubicBezTo>
                <a:cubicBezTo>
                  <a:pt x="611440" y="564155"/>
                  <a:pt x="647334" y="562131"/>
                  <a:pt x="682960" y="558173"/>
                </a:cubicBezTo>
                <a:cubicBezTo>
                  <a:pt x="679002" y="538381"/>
                  <a:pt x="682281" y="515590"/>
                  <a:pt x="671085" y="498796"/>
                </a:cubicBezTo>
                <a:cubicBezTo>
                  <a:pt x="664141" y="488381"/>
                  <a:pt x="645234" y="494741"/>
                  <a:pt x="635459" y="486921"/>
                </a:cubicBezTo>
                <a:cubicBezTo>
                  <a:pt x="624314" y="478005"/>
                  <a:pt x="619625" y="463170"/>
                  <a:pt x="611708" y="451295"/>
                </a:cubicBezTo>
                <a:cubicBezTo>
                  <a:pt x="595008" y="401193"/>
                  <a:pt x="584853" y="387805"/>
                  <a:pt x="611708" y="320666"/>
                </a:cubicBezTo>
                <a:cubicBezTo>
                  <a:pt x="617009" y="307414"/>
                  <a:pt x="635459" y="304832"/>
                  <a:pt x="647334" y="296915"/>
                </a:cubicBezTo>
                <a:cubicBezTo>
                  <a:pt x="651293" y="281081"/>
                  <a:pt x="661234" y="265609"/>
                  <a:pt x="659210" y="249414"/>
                </a:cubicBezTo>
                <a:cubicBezTo>
                  <a:pt x="658236" y="241622"/>
                  <a:pt x="621769" y="174336"/>
                  <a:pt x="611708" y="166287"/>
                </a:cubicBezTo>
                <a:cubicBezTo>
                  <a:pt x="601933" y="158467"/>
                  <a:pt x="587957" y="158370"/>
                  <a:pt x="576082" y="154412"/>
                </a:cubicBezTo>
                <a:cubicBezTo>
                  <a:pt x="525422" y="120638"/>
                  <a:pt x="508456" y="105072"/>
                  <a:pt x="457329" y="83160"/>
                </a:cubicBezTo>
                <a:cubicBezTo>
                  <a:pt x="445823" y="78229"/>
                  <a:pt x="433578" y="75243"/>
                  <a:pt x="421703" y="71284"/>
                </a:cubicBezTo>
                <a:cubicBezTo>
                  <a:pt x="401911" y="79201"/>
                  <a:pt x="383555" y="93105"/>
                  <a:pt x="362326" y="95035"/>
                </a:cubicBezTo>
                <a:cubicBezTo>
                  <a:pt x="329481" y="98021"/>
                  <a:pt x="287531" y="81979"/>
                  <a:pt x="255449" y="71284"/>
                </a:cubicBezTo>
                <a:cubicBezTo>
                  <a:pt x="227739" y="-11843"/>
                  <a:pt x="255449" y="-7885"/>
                  <a:pt x="196072" y="11908"/>
                </a:cubicBezTo>
                <a:cubicBezTo>
                  <a:pt x="188155" y="23783"/>
                  <a:pt x="173506" y="33311"/>
                  <a:pt x="172321" y="47534"/>
                </a:cubicBezTo>
                <a:cubicBezTo>
                  <a:pt x="167018" y="111168"/>
                  <a:pt x="179344" y="139852"/>
                  <a:pt x="196072" y="190038"/>
                </a:cubicBezTo>
                <a:cubicBezTo>
                  <a:pt x="184197" y="197955"/>
                  <a:pt x="174474" y="211158"/>
                  <a:pt x="160446" y="213788"/>
                </a:cubicBezTo>
                <a:cubicBezTo>
                  <a:pt x="70881" y="230582"/>
                  <a:pt x="-43855" y="173322"/>
                  <a:pt x="17942" y="296915"/>
                </a:cubicBezTo>
                <a:cubicBezTo>
                  <a:pt x="24325" y="309681"/>
                  <a:pt x="41693" y="312749"/>
                  <a:pt x="53568" y="320666"/>
                </a:cubicBezTo>
                <a:cubicBezTo>
                  <a:pt x="49610" y="340458"/>
                  <a:pt x="49891" y="361598"/>
                  <a:pt x="41693" y="380043"/>
                </a:cubicBezTo>
                <a:cubicBezTo>
                  <a:pt x="33655" y="398129"/>
                  <a:pt x="9608" y="408071"/>
                  <a:pt x="6067" y="427544"/>
                </a:cubicBezTo>
                <a:cubicBezTo>
                  <a:pt x="-9528" y="513316"/>
                  <a:pt x="4465" y="506178"/>
                  <a:pt x="53568" y="522547"/>
                </a:cubicBezTo>
                <a:cubicBezTo>
                  <a:pt x="172039" y="496220"/>
                  <a:pt x="123951" y="498796"/>
                  <a:pt x="196072" y="498796"/>
                </a:cubicBezTo>
              </a:path>
            </a:pathLst>
          </a:custGeom>
          <a:noFill/>
          <a:ln w="57150">
            <a:solidFill>
              <a:srgbClr val="1EA8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10" name="Freeform 9"/>
          <p:cNvSpPr/>
          <p:nvPr/>
        </p:nvSpPr>
        <p:spPr>
          <a:xfrm>
            <a:off x="6486391" y="1081088"/>
            <a:ext cx="1676534" cy="1938337"/>
          </a:xfrm>
          <a:custGeom>
            <a:avLst/>
            <a:gdLst>
              <a:gd name="connsiteX0" fmla="*/ 900247 w 1676534"/>
              <a:gd name="connsiteY0" fmla="*/ 161925 h 1938337"/>
              <a:gd name="connsiteX1" fmla="*/ 900247 w 1676534"/>
              <a:gd name="connsiteY1" fmla="*/ 214312 h 1938337"/>
              <a:gd name="connsiteX2" fmla="*/ 881197 w 1676534"/>
              <a:gd name="connsiteY2" fmla="*/ 219075 h 1938337"/>
              <a:gd name="connsiteX3" fmla="*/ 728797 w 1676534"/>
              <a:gd name="connsiteY3" fmla="*/ 223837 h 1938337"/>
              <a:gd name="connsiteX4" fmla="*/ 719272 w 1676534"/>
              <a:gd name="connsiteY4" fmla="*/ 252412 h 1938337"/>
              <a:gd name="connsiteX5" fmla="*/ 724034 w 1676534"/>
              <a:gd name="connsiteY5" fmla="*/ 280987 h 1938337"/>
              <a:gd name="connsiteX6" fmla="*/ 747847 w 1676534"/>
              <a:gd name="connsiteY6" fmla="*/ 304800 h 1938337"/>
              <a:gd name="connsiteX7" fmla="*/ 800234 w 1676534"/>
              <a:gd name="connsiteY7" fmla="*/ 314325 h 1938337"/>
              <a:gd name="connsiteX8" fmla="*/ 838334 w 1676534"/>
              <a:gd name="connsiteY8" fmla="*/ 323850 h 1938337"/>
              <a:gd name="connsiteX9" fmla="*/ 857384 w 1676534"/>
              <a:gd name="connsiteY9" fmla="*/ 328612 h 1938337"/>
              <a:gd name="connsiteX10" fmla="*/ 871672 w 1676534"/>
              <a:gd name="connsiteY10" fmla="*/ 338137 h 1938337"/>
              <a:gd name="connsiteX11" fmla="*/ 933584 w 1676534"/>
              <a:gd name="connsiteY11" fmla="*/ 333375 h 1938337"/>
              <a:gd name="connsiteX12" fmla="*/ 966922 w 1676534"/>
              <a:gd name="connsiteY12" fmla="*/ 309562 h 1938337"/>
              <a:gd name="connsiteX13" fmla="*/ 985972 w 1676534"/>
              <a:gd name="connsiteY13" fmla="*/ 300037 h 1938337"/>
              <a:gd name="connsiteX14" fmla="*/ 1019309 w 1676534"/>
              <a:gd name="connsiteY14" fmla="*/ 285750 h 1938337"/>
              <a:gd name="connsiteX15" fmla="*/ 1033597 w 1676534"/>
              <a:gd name="connsiteY15" fmla="*/ 276225 h 1938337"/>
              <a:gd name="connsiteX16" fmla="*/ 1043122 w 1676534"/>
              <a:gd name="connsiteY16" fmla="*/ 261937 h 1938337"/>
              <a:gd name="connsiteX17" fmla="*/ 1057409 w 1676534"/>
              <a:gd name="connsiteY17" fmla="*/ 257175 h 1938337"/>
              <a:gd name="connsiteX18" fmla="*/ 1090747 w 1676534"/>
              <a:gd name="connsiteY18" fmla="*/ 271462 h 1938337"/>
              <a:gd name="connsiteX19" fmla="*/ 1119322 w 1676534"/>
              <a:gd name="connsiteY19" fmla="*/ 280987 h 1938337"/>
              <a:gd name="connsiteX20" fmla="*/ 1138372 w 1676534"/>
              <a:gd name="connsiteY20" fmla="*/ 323850 h 1938337"/>
              <a:gd name="connsiteX21" fmla="*/ 1152659 w 1676534"/>
              <a:gd name="connsiteY21" fmla="*/ 361950 h 1938337"/>
              <a:gd name="connsiteX22" fmla="*/ 1185997 w 1676534"/>
              <a:gd name="connsiteY22" fmla="*/ 376237 h 1938337"/>
              <a:gd name="connsiteX23" fmla="*/ 1200284 w 1676534"/>
              <a:gd name="connsiteY23" fmla="*/ 385762 h 1938337"/>
              <a:gd name="connsiteX24" fmla="*/ 1219334 w 1676534"/>
              <a:gd name="connsiteY24" fmla="*/ 390525 h 1938337"/>
              <a:gd name="connsiteX25" fmla="*/ 1233622 w 1676534"/>
              <a:gd name="connsiteY25" fmla="*/ 395287 h 1938337"/>
              <a:gd name="connsiteX26" fmla="*/ 1276484 w 1676534"/>
              <a:gd name="connsiteY26" fmla="*/ 409575 h 1938337"/>
              <a:gd name="connsiteX27" fmla="*/ 1271722 w 1676534"/>
              <a:gd name="connsiteY27" fmla="*/ 438150 h 1938337"/>
              <a:gd name="connsiteX28" fmla="*/ 1171709 w 1676534"/>
              <a:gd name="connsiteY28" fmla="*/ 457200 h 1938337"/>
              <a:gd name="connsiteX29" fmla="*/ 1176472 w 1676534"/>
              <a:gd name="connsiteY29" fmla="*/ 519112 h 1938337"/>
              <a:gd name="connsiteX30" fmla="*/ 1190759 w 1676534"/>
              <a:gd name="connsiteY30" fmla="*/ 528637 h 1938337"/>
              <a:gd name="connsiteX31" fmla="*/ 1271722 w 1676534"/>
              <a:gd name="connsiteY31" fmla="*/ 523875 h 1938337"/>
              <a:gd name="connsiteX32" fmla="*/ 1300297 w 1676534"/>
              <a:gd name="connsiteY32" fmla="*/ 500062 h 1938337"/>
              <a:gd name="connsiteX33" fmla="*/ 1319347 w 1676534"/>
              <a:gd name="connsiteY33" fmla="*/ 490537 h 1938337"/>
              <a:gd name="connsiteX34" fmla="*/ 1333634 w 1676534"/>
              <a:gd name="connsiteY34" fmla="*/ 481012 h 1938337"/>
              <a:gd name="connsiteX35" fmla="*/ 1347922 w 1676534"/>
              <a:gd name="connsiteY35" fmla="*/ 476250 h 1938337"/>
              <a:gd name="connsiteX36" fmla="*/ 1366972 w 1676534"/>
              <a:gd name="connsiteY36" fmla="*/ 466725 h 1938337"/>
              <a:gd name="connsiteX37" fmla="*/ 1405072 w 1676534"/>
              <a:gd name="connsiteY37" fmla="*/ 461962 h 1938337"/>
              <a:gd name="connsiteX38" fmla="*/ 1424122 w 1676534"/>
              <a:gd name="connsiteY38" fmla="*/ 457200 h 1938337"/>
              <a:gd name="connsiteX39" fmla="*/ 1438409 w 1676534"/>
              <a:gd name="connsiteY39" fmla="*/ 428625 h 1938337"/>
              <a:gd name="connsiteX40" fmla="*/ 1471747 w 1676534"/>
              <a:gd name="connsiteY40" fmla="*/ 414337 h 1938337"/>
              <a:gd name="connsiteX41" fmla="*/ 1481272 w 1676534"/>
              <a:gd name="connsiteY41" fmla="*/ 400050 h 1938337"/>
              <a:gd name="connsiteX42" fmla="*/ 1505084 w 1676534"/>
              <a:gd name="connsiteY42" fmla="*/ 419100 h 1938337"/>
              <a:gd name="connsiteX43" fmla="*/ 1509847 w 1676534"/>
              <a:gd name="connsiteY43" fmla="*/ 438150 h 1938337"/>
              <a:gd name="connsiteX44" fmla="*/ 1505084 w 1676534"/>
              <a:gd name="connsiteY44" fmla="*/ 452437 h 1938337"/>
              <a:gd name="connsiteX45" fmla="*/ 1495559 w 1676534"/>
              <a:gd name="connsiteY45" fmla="*/ 495300 h 1938337"/>
              <a:gd name="connsiteX46" fmla="*/ 1486034 w 1676534"/>
              <a:gd name="connsiteY46" fmla="*/ 509587 h 1938337"/>
              <a:gd name="connsiteX47" fmla="*/ 1509847 w 1676534"/>
              <a:gd name="connsiteY47" fmla="*/ 547687 h 1938337"/>
              <a:gd name="connsiteX48" fmla="*/ 1538422 w 1676534"/>
              <a:gd name="connsiteY48" fmla="*/ 557212 h 1938337"/>
              <a:gd name="connsiteX49" fmla="*/ 1562234 w 1676534"/>
              <a:gd name="connsiteY49" fmla="*/ 576262 h 1938337"/>
              <a:gd name="connsiteX50" fmla="*/ 1576522 w 1676534"/>
              <a:gd name="connsiteY50" fmla="*/ 604837 h 1938337"/>
              <a:gd name="connsiteX51" fmla="*/ 1590809 w 1676534"/>
              <a:gd name="connsiteY51" fmla="*/ 614362 h 1938337"/>
              <a:gd name="connsiteX52" fmla="*/ 1600334 w 1676534"/>
              <a:gd name="connsiteY52" fmla="*/ 661987 h 1938337"/>
              <a:gd name="connsiteX53" fmla="*/ 1595572 w 1676534"/>
              <a:gd name="connsiteY53" fmla="*/ 681037 h 1938337"/>
              <a:gd name="connsiteX54" fmla="*/ 1576522 w 1676534"/>
              <a:gd name="connsiteY54" fmla="*/ 685800 h 1938337"/>
              <a:gd name="connsiteX55" fmla="*/ 1533659 w 1676534"/>
              <a:gd name="connsiteY55" fmla="*/ 695325 h 1938337"/>
              <a:gd name="connsiteX56" fmla="*/ 1514609 w 1676534"/>
              <a:gd name="connsiteY56" fmla="*/ 704850 h 1938337"/>
              <a:gd name="connsiteX57" fmla="*/ 1486034 w 1676534"/>
              <a:gd name="connsiteY57" fmla="*/ 714375 h 1938337"/>
              <a:gd name="connsiteX58" fmla="*/ 1452697 w 1676534"/>
              <a:gd name="connsiteY58" fmla="*/ 733425 h 1938337"/>
              <a:gd name="connsiteX59" fmla="*/ 1443172 w 1676534"/>
              <a:gd name="connsiteY59" fmla="*/ 747712 h 1938337"/>
              <a:gd name="connsiteX60" fmla="*/ 1428884 w 1676534"/>
              <a:gd name="connsiteY60" fmla="*/ 757237 h 1938337"/>
              <a:gd name="connsiteX61" fmla="*/ 1419359 w 1676534"/>
              <a:gd name="connsiteY61" fmla="*/ 776287 h 1938337"/>
              <a:gd name="connsiteX62" fmla="*/ 1405072 w 1676534"/>
              <a:gd name="connsiteY62" fmla="*/ 781050 h 1938337"/>
              <a:gd name="connsiteX63" fmla="*/ 1371734 w 1676534"/>
              <a:gd name="connsiteY63" fmla="*/ 795337 h 1938337"/>
              <a:gd name="connsiteX64" fmla="*/ 1366972 w 1676534"/>
              <a:gd name="connsiteY64" fmla="*/ 809625 h 1938337"/>
              <a:gd name="connsiteX65" fmla="*/ 1405072 w 1676534"/>
              <a:gd name="connsiteY65" fmla="*/ 819150 h 1938337"/>
              <a:gd name="connsiteX66" fmla="*/ 1462222 w 1676534"/>
              <a:gd name="connsiteY66" fmla="*/ 814387 h 1938337"/>
              <a:gd name="connsiteX67" fmla="*/ 1490797 w 1676534"/>
              <a:gd name="connsiteY67" fmla="*/ 828675 h 1938337"/>
              <a:gd name="connsiteX68" fmla="*/ 1495559 w 1676534"/>
              <a:gd name="connsiteY68" fmla="*/ 842962 h 1938337"/>
              <a:gd name="connsiteX69" fmla="*/ 1524134 w 1676534"/>
              <a:gd name="connsiteY69" fmla="*/ 857250 h 1938337"/>
              <a:gd name="connsiteX70" fmla="*/ 1609859 w 1676534"/>
              <a:gd name="connsiteY70" fmla="*/ 862012 h 1938337"/>
              <a:gd name="connsiteX71" fmla="*/ 1624147 w 1676534"/>
              <a:gd name="connsiteY71" fmla="*/ 866775 h 1938337"/>
              <a:gd name="connsiteX72" fmla="*/ 1628909 w 1676534"/>
              <a:gd name="connsiteY72" fmla="*/ 909637 h 1938337"/>
              <a:gd name="connsiteX73" fmla="*/ 1633672 w 1676534"/>
              <a:gd name="connsiteY73" fmla="*/ 923925 h 1938337"/>
              <a:gd name="connsiteX74" fmla="*/ 1647959 w 1676534"/>
              <a:gd name="connsiteY74" fmla="*/ 928687 h 1938337"/>
              <a:gd name="connsiteX75" fmla="*/ 1671772 w 1676534"/>
              <a:gd name="connsiteY75" fmla="*/ 957262 h 1938337"/>
              <a:gd name="connsiteX76" fmla="*/ 1676534 w 1676534"/>
              <a:gd name="connsiteY76" fmla="*/ 976312 h 1938337"/>
              <a:gd name="connsiteX77" fmla="*/ 1662247 w 1676534"/>
              <a:gd name="connsiteY77" fmla="*/ 1009650 h 1938337"/>
              <a:gd name="connsiteX78" fmla="*/ 1647959 w 1676534"/>
              <a:gd name="connsiteY78" fmla="*/ 1014412 h 1938337"/>
              <a:gd name="connsiteX79" fmla="*/ 1628909 w 1676534"/>
              <a:gd name="connsiteY79" fmla="*/ 1042987 h 1938337"/>
              <a:gd name="connsiteX80" fmla="*/ 1619384 w 1676534"/>
              <a:gd name="connsiteY80" fmla="*/ 1057275 h 1938337"/>
              <a:gd name="connsiteX81" fmla="*/ 1605097 w 1676534"/>
              <a:gd name="connsiteY81" fmla="*/ 1090612 h 1938337"/>
              <a:gd name="connsiteX82" fmla="*/ 1600334 w 1676534"/>
              <a:gd name="connsiteY82" fmla="*/ 1109662 h 1938337"/>
              <a:gd name="connsiteX83" fmla="*/ 1571759 w 1676534"/>
              <a:gd name="connsiteY83" fmla="*/ 1133475 h 1938337"/>
              <a:gd name="connsiteX84" fmla="*/ 1562234 w 1676534"/>
              <a:gd name="connsiteY84" fmla="*/ 1147762 h 1938337"/>
              <a:gd name="connsiteX85" fmla="*/ 1538422 w 1676534"/>
              <a:gd name="connsiteY85" fmla="*/ 1152525 h 1938337"/>
              <a:gd name="connsiteX86" fmla="*/ 1519372 w 1676534"/>
              <a:gd name="connsiteY86" fmla="*/ 1157287 h 1938337"/>
              <a:gd name="connsiteX87" fmla="*/ 1486034 w 1676534"/>
              <a:gd name="connsiteY87" fmla="*/ 1152525 h 1938337"/>
              <a:gd name="connsiteX88" fmla="*/ 1471747 w 1676534"/>
              <a:gd name="connsiteY88" fmla="*/ 1147762 h 1938337"/>
              <a:gd name="connsiteX89" fmla="*/ 1452697 w 1676534"/>
              <a:gd name="connsiteY89" fmla="*/ 1119187 h 1938337"/>
              <a:gd name="connsiteX90" fmla="*/ 1452697 w 1676534"/>
              <a:gd name="connsiteY90" fmla="*/ 1071562 h 1938337"/>
              <a:gd name="connsiteX91" fmla="*/ 1438409 w 1676534"/>
              <a:gd name="connsiteY91" fmla="*/ 1062037 h 1938337"/>
              <a:gd name="connsiteX92" fmla="*/ 1428884 w 1676534"/>
              <a:gd name="connsiteY92" fmla="*/ 1047750 h 1938337"/>
              <a:gd name="connsiteX93" fmla="*/ 1414597 w 1676534"/>
              <a:gd name="connsiteY93" fmla="*/ 1038225 h 1938337"/>
              <a:gd name="connsiteX94" fmla="*/ 1400309 w 1676534"/>
              <a:gd name="connsiteY94" fmla="*/ 1004887 h 1938337"/>
              <a:gd name="connsiteX95" fmla="*/ 1386022 w 1676534"/>
              <a:gd name="connsiteY95" fmla="*/ 1000125 h 1938337"/>
              <a:gd name="connsiteX96" fmla="*/ 1371734 w 1676534"/>
              <a:gd name="connsiteY96" fmla="*/ 985837 h 1938337"/>
              <a:gd name="connsiteX97" fmla="*/ 1328872 w 1676534"/>
              <a:gd name="connsiteY97" fmla="*/ 1000125 h 1938337"/>
              <a:gd name="connsiteX98" fmla="*/ 1309822 w 1676534"/>
              <a:gd name="connsiteY98" fmla="*/ 1009650 h 1938337"/>
              <a:gd name="connsiteX99" fmla="*/ 1300297 w 1676534"/>
              <a:gd name="connsiteY99" fmla="*/ 1023937 h 1938337"/>
              <a:gd name="connsiteX100" fmla="*/ 1295534 w 1676534"/>
              <a:gd name="connsiteY100" fmla="*/ 1042987 h 1938337"/>
              <a:gd name="connsiteX101" fmla="*/ 1309822 w 1676534"/>
              <a:gd name="connsiteY101" fmla="*/ 1076325 h 1938337"/>
              <a:gd name="connsiteX102" fmla="*/ 1281247 w 1676534"/>
              <a:gd name="connsiteY102" fmla="*/ 1123950 h 1938337"/>
              <a:gd name="connsiteX103" fmla="*/ 1266959 w 1676534"/>
              <a:gd name="connsiteY103" fmla="*/ 1119187 h 1938337"/>
              <a:gd name="connsiteX104" fmla="*/ 1224097 w 1676534"/>
              <a:gd name="connsiteY104" fmla="*/ 1123950 h 1938337"/>
              <a:gd name="connsiteX105" fmla="*/ 1181234 w 1676534"/>
              <a:gd name="connsiteY105" fmla="*/ 1133475 h 1938337"/>
              <a:gd name="connsiteX106" fmla="*/ 1176472 w 1676534"/>
              <a:gd name="connsiteY106" fmla="*/ 1147762 h 1938337"/>
              <a:gd name="connsiteX107" fmla="*/ 1185997 w 1676534"/>
              <a:gd name="connsiteY107" fmla="*/ 1162050 h 1938337"/>
              <a:gd name="connsiteX108" fmla="*/ 1190759 w 1676534"/>
              <a:gd name="connsiteY108" fmla="*/ 1176337 h 1938337"/>
              <a:gd name="connsiteX109" fmla="*/ 1219334 w 1676534"/>
              <a:gd name="connsiteY109" fmla="*/ 1190625 h 1938337"/>
              <a:gd name="connsiteX110" fmla="*/ 1228859 w 1676534"/>
              <a:gd name="connsiteY110" fmla="*/ 1209675 h 1938337"/>
              <a:gd name="connsiteX111" fmla="*/ 1238384 w 1676534"/>
              <a:gd name="connsiteY111" fmla="*/ 1223962 h 1938337"/>
              <a:gd name="connsiteX112" fmla="*/ 1233622 w 1676534"/>
              <a:gd name="connsiteY112" fmla="*/ 1247775 h 1938337"/>
              <a:gd name="connsiteX113" fmla="*/ 1214572 w 1676534"/>
              <a:gd name="connsiteY113" fmla="*/ 1252537 h 1938337"/>
              <a:gd name="connsiteX114" fmla="*/ 1143134 w 1676534"/>
              <a:gd name="connsiteY114" fmla="*/ 1262062 h 1938337"/>
              <a:gd name="connsiteX115" fmla="*/ 1119322 w 1676534"/>
              <a:gd name="connsiteY115" fmla="*/ 1266825 h 1938337"/>
              <a:gd name="connsiteX116" fmla="*/ 1105034 w 1676534"/>
              <a:gd name="connsiteY116" fmla="*/ 1276350 h 1938337"/>
              <a:gd name="connsiteX117" fmla="*/ 1052647 w 1676534"/>
              <a:gd name="connsiteY117" fmla="*/ 1271587 h 1938337"/>
              <a:gd name="connsiteX118" fmla="*/ 1038359 w 1676534"/>
              <a:gd name="connsiteY118" fmla="*/ 1262062 h 1938337"/>
              <a:gd name="connsiteX119" fmla="*/ 1057409 w 1676534"/>
              <a:gd name="connsiteY119" fmla="*/ 1181100 h 1938337"/>
              <a:gd name="connsiteX120" fmla="*/ 1076459 w 1676534"/>
              <a:gd name="connsiteY120" fmla="*/ 1152525 h 1938337"/>
              <a:gd name="connsiteX121" fmla="*/ 1095509 w 1676534"/>
              <a:gd name="connsiteY121" fmla="*/ 1128712 h 1938337"/>
              <a:gd name="connsiteX122" fmla="*/ 1105034 w 1676534"/>
              <a:gd name="connsiteY122" fmla="*/ 1085850 h 1938337"/>
              <a:gd name="connsiteX123" fmla="*/ 1100272 w 1676534"/>
              <a:gd name="connsiteY123" fmla="*/ 1047750 h 1938337"/>
              <a:gd name="connsiteX124" fmla="*/ 1095509 w 1676534"/>
              <a:gd name="connsiteY124" fmla="*/ 1033462 h 1938337"/>
              <a:gd name="connsiteX125" fmla="*/ 1066934 w 1676534"/>
              <a:gd name="connsiteY125" fmla="*/ 1014412 h 1938337"/>
              <a:gd name="connsiteX126" fmla="*/ 1038359 w 1676534"/>
              <a:gd name="connsiteY126" fmla="*/ 995362 h 1938337"/>
              <a:gd name="connsiteX127" fmla="*/ 1019309 w 1676534"/>
              <a:gd name="connsiteY127" fmla="*/ 990600 h 1938337"/>
              <a:gd name="connsiteX128" fmla="*/ 1005022 w 1676534"/>
              <a:gd name="connsiteY128" fmla="*/ 981075 h 1938337"/>
              <a:gd name="connsiteX129" fmla="*/ 985972 w 1676534"/>
              <a:gd name="connsiteY129" fmla="*/ 962025 h 1938337"/>
              <a:gd name="connsiteX130" fmla="*/ 976447 w 1676534"/>
              <a:gd name="connsiteY130" fmla="*/ 976312 h 1938337"/>
              <a:gd name="connsiteX131" fmla="*/ 966922 w 1676534"/>
              <a:gd name="connsiteY131" fmla="*/ 1009650 h 1938337"/>
              <a:gd name="connsiteX132" fmla="*/ 962159 w 1676534"/>
              <a:gd name="connsiteY132" fmla="*/ 1033462 h 1938337"/>
              <a:gd name="connsiteX133" fmla="*/ 919297 w 1676534"/>
              <a:gd name="connsiteY133" fmla="*/ 1047750 h 1938337"/>
              <a:gd name="connsiteX134" fmla="*/ 909772 w 1676534"/>
              <a:gd name="connsiteY134" fmla="*/ 1062037 h 1938337"/>
              <a:gd name="connsiteX135" fmla="*/ 847859 w 1676534"/>
              <a:gd name="connsiteY135" fmla="*/ 1052512 h 1938337"/>
              <a:gd name="connsiteX136" fmla="*/ 838334 w 1676534"/>
              <a:gd name="connsiteY136" fmla="*/ 1085850 h 1938337"/>
              <a:gd name="connsiteX137" fmla="*/ 828809 w 1676534"/>
              <a:gd name="connsiteY137" fmla="*/ 1157287 h 1938337"/>
              <a:gd name="connsiteX138" fmla="*/ 824047 w 1676534"/>
              <a:gd name="connsiteY138" fmla="*/ 1362075 h 1938337"/>
              <a:gd name="connsiteX139" fmla="*/ 833572 w 1676534"/>
              <a:gd name="connsiteY139" fmla="*/ 1533525 h 1938337"/>
              <a:gd name="connsiteX140" fmla="*/ 843097 w 1676534"/>
              <a:gd name="connsiteY140" fmla="*/ 1566862 h 1938337"/>
              <a:gd name="connsiteX141" fmla="*/ 847859 w 1676534"/>
              <a:gd name="connsiteY141" fmla="*/ 1690687 h 1938337"/>
              <a:gd name="connsiteX142" fmla="*/ 843097 w 1676534"/>
              <a:gd name="connsiteY142" fmla="*/ 1704975 h 1938337"/>
              <a:gd name="connsiteX143" fmla="*/ 809759 w 1676534"/>
              <a:gd name="connsiteY143" fmla="*/ 1700212 h 1938337"/>
              <a:gd name="connsiteX144" fmla="*/ 795472 w 1676534"/>
              <a:gd name="connsiteY144" fmla="*/ 1695450 h 1938337"/>
              <a:gd name="connsiteX145" fmla="*/ 762134 w 1676534"/>
              <a:gd name="connsiteY145" fmla="*/ 1685925 h 1938337"/>
              <a:gd name="connsiteX146" fmla="*/ 747847 w 1676534"/>
              <a:gd name="connsiteY146" fmla="*/ 1676400 h 1938337"/>
              <a:gd name="connsiteX147" fmla="*/ 733559 w 1676534"/>
              <a:gd name="connsiteY147" fmla="*/ 1681162 h 1938337"/>
              <a:gd name="connsiteX148" fmla="*/ 714509 w 1676534"/>
              <a:gd name="connsiteY148" fmla="*/ 1685925 h 1938337"/>
              <a:gd name="connsiteX149" fmla="*/ 695459 w 1676534"/>
              <a:gd name="connsiteY149" fmla="*/ 1738312 h 1938337"/>
              <a:gd name="connsiteX150" fmla="*/ 690697 w 1676534"/>
              <a:gd name="connsiteY150" fmla="*/ 1890712 h 1938337"/>
              <a:gd name="connsiteX151" fmla="*/ 681172 w 1676534"/>
              <a:gd name="connsiteY151" fmla="*/ 1905000 h 1938337"/>
              <a:gd name="connsiteX152" fmla="*/ 666884 w 1676534"/>
              <a:gd name="connsiteY152" fmla="*/ 1919287 h 1938337"/>
              <a:gd name="connsiteX153" fmla="*/ 647834 w 1676534"/>
              <a:gd name="connsiteY153" fmla="*/ 1924050 h 1938337"/>
              <a:gd name="connsiteX154" fmla="*/ 633547 w 1676534"/>
              <a:gd name="connsiteY154" fmla="*/ 1928812 h 1938337"/>
              <a:gd name="connsiteX155" fmla="*/ 600209 w 1676534"/>
              <a:gd name="connsiteY155" fmla="*/ 1938337 h 1938337"/>
              <a:gd name="connsiteX156" fmla="*/ 566872 w 1676534"/>
              <a:gd name="connsiteY156" fmla="*/ 1933575 h 1938337"/>
              <a:gd name="connsiteX157" fmla="*/ 562109 w 1676534"/>
              <a:gd name="connsiteY157" fmla="*/ 1914525 h 1938337"/>
              <a:gd name="connsiteX158" fmla="*/ 566872 w 1676534"/>
              <a:gd name="connsiteY158" fmla="*/ 1871662 h 1938337"/>
              <a:gd name="connsiteX159" fmla="*/ 585922 w 1676534"/>
              <a:gd name="connsiteY159" fmla="*/ 1862137 h 1938337"/>
              <a:gd name="connsiteX160" fmla="*/ 600209 w 1676534"/>
              <a:gd name="connsiteY160" fmla="*/ 1852612 h 1938337"/>
              <a:gd name="connsiteX161" fmla="*/ 609734 w 1676534"/>
              <a:gd name="connsiteY161" fmla="*/ 1838325 h 1938337"/>
              <a:gd name="connsiteX162" fmla="*/ 624022 w 1676534"/>
              <a:gd name="connsiteY162" fmla="*/ 1828800 h 1938337"/>
              <a:gd name="connsiteX163" fmla="*/ 628784 w 1676534"/>
              <a:gd name="connsiteY163" fmla="*/ 1809750 h 1938337"/>
              <a:gd name="connsiteX164" fmla="*/ 633547 w 1676534"/>
              <a:gd name="connsiteY164" fmla="*/ 1795462 h 1938337"/>
              <a:gd name="connsiteX165" fmla="*/ 628784 w 1676534"/>
              <a:gd name="connsiteY165" fmla="*/ 1757362 h 1938337"/>
              <a:gd name="connsiteX166" fmla="*/ 614497 w 1676534"/>
              <a:gd name="connsiteY166" fmla="*/ 1752600 h 1938337"/>
              <a:gd name="connsiteX167" fmla="*/ 581159 w 1676534"/>
              <a:gd name="connsiteY167" fmla="*/ 1733550 h 1938337"/>
              <a:gd name="connsiteX168" fmla="*/ 533534 w 1676534"/>
              <a:gd name="connsiteY168" fmla="*/ 1738312 h 1938337"/>
              <a:gd name="connsiteX169" fmla="*/ 519247 w 1676534"/>
              <a:gd name="connsiteY169" fmla="*/ 1747837 h 1938337"/>
              <a:gd name="connsiteX170" fmla="*/ 504959 w 1676534"/>
              <a:gd name="connsiteY170" fmla="*/ 1752600 h 1938337"/>
              <a:gd name="connsiteX171" fmla="*/ 495434 w 1676534"/>
              <a:gd name="connsiteY171" fmla="*/ 1781175 h 1938337"/>
              <a:gd name="connsiteX172" fmla="*/ 466859 w 1676534"/>
              <a:gd name="connsiteY172" fmla="*/ 1800225 h 1938337"/>
              <a:gd name="connsiteX173" fmla="*/ 452572 w 1676534"/>
              <a:gd name="connsiteY173" fmla="*/ 1795462 h 1938337"/>
              <a:gd name="connsiteX174" fmla="*/ 433522 w 1676534"/>
              <a:gd name="connsiteY174" fmla="*/ 1790700 h 1938337"/>
              <a:gd name="connsiteX175" fmla="*/ 428759 w 1676534"/>
              <a:gd name="connsiteY175" fmla="*/ 1776412 h 1938337"/>
              <a:gd name="connsiteX176" fmla="*/ 419234 w 1676534"/>
              <a:gd name="connsiteY176" fmla="*/ 1762125 h 1938337"/>
              <a:gd name="connsiteX177" fmla="*/ 428759 w 1676534"/>
              <a:gd name="connsiteY177" fmla="*/ 1681162 h 1938337"/>
              <a:gd name="connsiteX178" fmla="*/ 438284 w 1676534"/>
              <a:gd name="connsiteY178" fmla="*/ 1666875 h 1938337"/>
              <a:gd name="connsiteX179" fmla="*/ 447809 w 1676534"/>
              <a:gd name="connsiteY179" fmla="*/ 1624012 h 1938337"/>
              <a:gd name="connsiteX180" fmla="*/ 452572 w 1676534"/>
              <a:gd name="connsiteY180" fmla="*/ 1576387 h 1938337"/>
              <a:gd name="connsiteX181" fmla="*/ 471622 w 1676534"/>
              <a:gd name="connsiteY181" fmla="*/ 1571625 h 1938337"/>
              <a:gd name="connsiteX182" fmla="*/ 638309 w 1676534"/>
              <a:gd name="connsiteY182" fmla="*/ 1571625 h 1938337"/>
              <a:gd name="connsiteX183" fmla="*/ 652597 w 1676534"/>
              <a:gd name="connsiteY183" fmla="*/ 1566862 h 1938337"/>
              <a:gd name="connsiteX184" fmla="*/ 657359 w 1676534"/>
              <a:gd name="connsiteY184" fmla="*/ 1547812 h 1938337"/>
              <a:gd name="connsiteX185" fmla="*/ 657359 w 1676534"/>
              <a:gd name="connsiteY185" fmla="*/ 1404937 h 1938337"/>
              <a:gd name="connsiteX186" fmla="*/ 643072 w 1676534"/>
              <a:gd name="connsiteY186" fmla="*/ 1400175 h 1938337"/>
              <a:gd name="connsiteX187" fmla="*/ 624022 w 1676534"/>
              <a:gd name="connsiteY187" fmla="*/ 1404937 h 1938337"/>
              <a:gd name="connsiteX188" fmla="*/ 528772 w 1676534"/>
              <a:gd name="connsiteY188" fmla="*/ 1395412 h 1938337"/>
              <a:gd name="connsiteX189" fmla="*/ 524009 w 1676534"/>
              <a:gd name="connsiteY189" fmla="*/ 1266825 h 1938337"/>
              <a:gd name="connsiteX190" fmla="*/ 495434 w 1676534"/>
              <a:gd name="connsiteY190" fmla="*/ 1257300 h 1938337"/>
              <a:gd name="connsiteX191" fmla="*/ 481147 w 1676534"/>
              <a:gd name="connsiteY191" fmla="*/ 1252537 h 1938337"/>
              <a:gd name="connsiteX192" fmla="*/ 457334 w 1676534"/>
              <a:gd name="connsiteY192" fmla="*/ 1223962 h 1938337"/>
              <a:gd name="connsiteX193" fmla="*/ 447809 w 1676534"/>
              <a:gd name="connsiteY193" fmla="*/ 1195387 h 1938337"/>
              <a:gd name="connsiteX194" fmla="*/ 447809 w 1676534"/>
              <a:gd name="connsiteY194" fmla="*/ 1123950 h 1938337"/>
              <a:gd name="connsiteX195" fmla="*/ 443047 w 1676534"/>
              <a:gd name="connsiteY195" fmla="*/ 1109662 h 1938337"/>
              <a:gd name="connsiteX196" fmla="*/ 428759 w 1676534"/>
              <a:gd name="connsiteY196" fmla="*/ 1104900 h 1938337"/>
              <a:gd name="connsiteX197" fmla="*/ 404947 w 1676534"/>
              <a:gd name="connsiteY197" fmla="*/ 1100137 h 1938337"/>
              <a:gd name="connsiteX198" fmla="*/ 409709 w 1676534"/>
              <a:gd name="connsiteY198" fmla="*/ 1052512 h 1938337"/>
              <a:gd name="connsiteX199" fmla="*/ 414472 w 1676534"/>
              <a:gd name="connsiteY199" fmla="*/ 1038225 h 1938337"/>
              <a:gd name="connsiteX200" fmla="*/ 452572 w 1676534"/>
              <a:gd name="connsiteY200" fmla="*/ 1028700 h 1938337"/>
              <a:gd name="connsiteX201" fmla="*/ 457334 w 1676534"/>
              <a:gd name="connsiteY201" fmla="*/ 1009650 h 1938337"/>
              <a:gd name="connsiteX202" fmla="*/ 438284 w 1676534"/>
              <a:gd name="connsiteY202" fmla="*/ 1004887 h 1938337"/>
              <a:gd name="connsiteX203" fmla="*/ 423997 w 1676534"/>
              <a:gd name="connsiteY203" fmla="*/ 1000125 h 1938337"/>
              <a:gd name="connsiteX204" fmla="*/ 404947 w 1676534"/>
              <a:gd name="connsiteY204" fmla="*/ 995362 h 1938337"/>
              <a:gd name="connsiteX205" fmla="*/ 371609 w 1676534"/>
              <a:gd name="connsiteY205" fmla="*/ 985837 h 1938337"/>
              <a:gd name="connsiteX206" fmla="*/ 357322 w 1676534"/>
              <a:gd name="connsiteY206" fmla="*/ 957262 h 1938337"/>
              <a:gd name="connsiteX207" fmla="*/ 376372 w 1676534"/>
              <a:gd name="connsiteY207" fmla="*/ 952500 h 1938337"/>
              <a:gd name="connsiteX208" fmla="*/ 447809 w 1676534"/>
              <a:gd name="connsiteY208" fmla="*/ 942975 h 1938337"/>
              <a:gd name="connsiteX209" fmla="*/ 633547 w 1676534"/>
              <a:gd name="connsiteY209" fmla="*/ 938212 h 1938337"/>
              <a:gd name="connsiteX210" fmla="*/ 662122 w 1676534"/>
              <a:gd name="connsiteY210" fmla="*/ 923925 h 1938337"/>
              <a:gd name="connsiteX211" fmla="*/ 681172 w 1676534"/>
              <a:gd name="connsiteY211" fmla="*/ 904875 h 1938337"/>
              <a:gd name="connsiteX212" fmla="*/ 690697 w 1676534"/>
              <a:gd name="connsiteY212" fmla="*/ 890587 h 1938337"/>
              <a:gd name="connsiteX213" fmla="*/ 695459 w 1676534"/>
              <a:gd name="connsiteY213" fmla="*/ 871537 h 1938337"/>
              <a:gd name="connsiteX214" fmla="*/ 709747 w 1676534"/>
              <a:gd name="connsiteY214" fmla="*/ 838200 h 1938337"/>
              <a:gd name="connsiteX215" fmla="*/ 714509 w 1676534"/>
              <a:gd name="connsiteY215" fmla="*/ 771525 h 1938337"/>
              <a:gd name="connsiteX216" fmla="*/ 695459 w 1676534"/>
              <a:gd name="connsiteY216" fmla="*/ 485775 h 1938337"/>
              <a:gd name="connsiteX217" fmla="*/ 681172 w 1676534"/>
              <a:gd name="connsiteY217" fmla="*/ 457200 h 1938337"/>
              <a:gd name="connsiteX218" fmla="*/ 666884 w 1676534"/>
              <a:gd name="connsiteY218" fmla="*/ 452437 h 1938337"/>
              <a:gd name="connsiteX219" fmla="*/ 552584 w 1676534"/>
              <a:gd name="connsiteY219" fmla="*/ 452437 h 1938337"/>
              <a:gd name="connsiteX220" fmla="*/ 538297 w 1676534"/>
              <a:gd name="connsiteY220" fmla="*/ 447675 h 1938337"/>
              <a:gd name="connsiteX221" fmla="*/ 524009 w 1676534"/>
              <a:gd name="connsiteY221" fmla="*/ 404812 h 1938337"/>
              <a:gd name="connsiteX222" fmla="*/ 519247 w 1676534"/>
              <a:gd name="connsiteY222" fmla="*/ 390525 h 1938337"/>
              <a:gd name="connsiteX223" fmla="*/ 514484 w 1676534"/>
              <a:gd name="connsiteY223" fmla="*/ 371475 h 1938337"/>
              <a:gd name="connsiteX224" fmla="*/ 514484 w 1676534"/>
              <a:gd name="connsiteY224" fmla="*/ 266700 h 1938337"/>
              <a:gd name="connsiteX225" fmla="*/ 500197 w 1676534"/>
              <a:gd name="connsiteY225" fmla="*/ 261937 h 1938337"/>
              <a:gd name="connsiteX226" fmla="*/ 466859 w 1676534"/>
              <a:gd name="connsiteY226" fmla="*/ 271462 h 1938337"/>
              <a:gd name="connsiteX227" fmla="*/ 447809 w 1676534"/>
              <a:gd name="connsiteY227" fmla="*/ 314325 h 1938337"/>
              <a:gd name="connsiteX228" fmla="*/ 433522 w 1676534"/>
              <a:gd name="connsiteY228" fmla="*/ 323850 h 1938337"/>
              <a:gd name="connsiteX229" fmla="*/ 428759 w 1676534"/>
              <a:gd name="connsiteY229" fmla="*/ 342900 h 1938337"/>
              <a:gd name="connsiteX230" fmla="*/ 423997 w 1676534"/>
              <a:gd name="connsiteY230" fmla="*/ 357187 h 1938337"/>
              <a:gd name="connsiteX231" fmla="*/ 404947 w 1676534"/>
              <a:gd name="connsiteY231" fmla="*/ 361950 h 1938337"/>
              <a:gd name="connsiteX232" fmla="*/ 347797 w 1676534"/>
              <a:gd name="connsiteY232" fmla="*/ 371475 h 1938337"/>
              <a:gd name="connsiteX233" fmla="*/ 319222 w 1676534"/>
              <a:gd name="connsiteY233" fmla="*/ 361950 h 1938337"/>
              <a:gd name="connsiteX234" fmla="*/ 304934 w 1676534"/>
              <a:gd name="connsiteY234" fmla="*/ 352425 h 1938337"/>
              <a:gd name="connsiteX235" fmla="*/ 290647 w 1676534"/>
              <a:gd name="connsiteY235" fmla="*/ 347662 h 1938337"/>
              <a:gd name="connsiteX236" fmla="*/ 271597 w 1676534"/>
              <a:gd name="connsiteY236" fmla="*/ 328612 h 1938337"/>
              <a:gd name="connsiteX237" fmla="*/ 262072 w 1676534"/>
              <a:gd name="connsiteY237" fmla="*/ 300037 h 1938337"/>
              <a:gd name="connsiteX238" fmla="*/ 257309 w 1676534"/>
              <a:gd name="connsiteY238" fmla="*/ 285750 h 1938337"/>
              <a:gd name="connsiteX239" fmla="*/ 252547 w 1676534"/>
              <a:gd name="connsiteY239" fmla="*/ 266700 h 1938337"/>
              <a:gd name="connsiteX240" fmla="*/ 247784 w 1676534"/>
              <a:gd name="connsiteY240" fmla="*/ 223837 h 1938337"/>
              <a:gd name="connsiteX241" fmla="*/ 223972 w 1676534"/>
              <a:gd name="connsiteY241" fmla="*/ 228600 h 1938337"/>
              <a:gd name="connsiteX242" fmla="*/ 214447 w 1676534"/>
              <a:gd name="connsiteY242" fmla="*/ 242887 h 1938337"/>
              <a:gd name="connsiteX243" fmla="*/ 200159 w 1676534"/>
              <a:gd name="connsiteY243" fmla="*/ 247650 h 1938337"/>
              <a:gd name="connsiteX244" fmla="*/ 185872 w 1676534"/>
              <a:gd name="connsiteY244" fmla="*/ 257175 h 1938337"/>
              <a:gd name="connsiteX245" fmla="*/ 147772 w 1676534"/>
              <a:gd name="connsiteY245" fmla="*/ 252412 h 1938337"/>
              <a:gd name="connsiteX246" fmla="*/ 114434 w 1676534"/>
              <a:gd name="connsiteY246" fmla="*/ 242887 h 1938337"/>
              <a:gd name="connsiteX247" fmla="*/ 100147 w 1676534"/>
              <a:gd name="connsiteY247" fmla="*/ 228600 h 1938337"/>
              <a:gd name="connsiteX248" fmla="*/ 71572 w 1676534"/>
              <a:gd name="connsiteY248" fmla="*/ 219075 h 1938337"/>
              <a:gd name="connsiteX249" fmla="*/ 62047 w 1676534"/>
              <a:gd name="connsiteY249" fmla="*/ 142875 h 1938337"/>
              <a:gd name="connsiteX250" fmla="*/ 57284 w 1676534"/>
              <a:gd name="connsiteY250" fmla="*/ 128587 h 1938337"/>
              <a:gd name="connsiteX251" fmla="*/ 38234 w 1676534"/>
              <a:gd name="connsiteY251" fmla="*/ 119062 h 1938337"/>
              <a:gd name="connsiteX252" fmla="*/ 33472 w 1676534"/>
              <a:gd name="connsiteY252" fmla="*/ 100012 h 1938337"/>
              <a:gd name="connsiteX253" fmla="*/ 19184 w 1676534"/>
              <a:gd name="connsiteY253" fmla="*/ 95250 h 1938337"/>
              <a:gd name="connsiteX254" fmla="*/ 4897 w 1676534"/>
              <a:gd name="connsiteY254" fmla="*/ 85725 h 1938337"/>
              <a:gd name="connsiteX255" fmla="*/ 134 w 1676534"/>
              <a:gd name="connsiteY255" fmla="*/ 66675 h 1938337"/>
              <a:gd name="connsiteX256" fmla="*/ 9659 w 1676534"/>
              <a:gd name="connsiteY256" fmla="*/ 52387 h 1938337"/>
              <a:gd name="connsiteX257" fmla="*/ 23947 w 1676534"/>
              <a:gd name="connsiteY257" fmla="*/ 42862 h 1938337"/>
              <a:gd name="connsiteX258" fmla="*/ 76334 w 1676534"/>
              <a:gd name="connsiteY258" fmla="*/ 28575 h 1938337"/>
              <a:gd name="connsiteX259" fmla="*/ 343034 w 1676534"/>
              <a:gd name="connsiteY259" fmla="*/ 33337 h 1938337"/>
              <a:gd name="connsiteX260" fmla="*/ 357322 w 1676534"/>
              <a:gd name="connsiteY260" fmla="*/ 19050 h 1938337"/>
              <a:gd name="connsiteX261" fmla="*/ 395422 w 1676534"/>
              <a:gd name="connsiteY261" fmla="*/ 0 h 1938337"/>
              <a:gd name="connsiteX262" fmla="*/ 485909 w 1676534"/>
              <a:gd name="connsiteY262" fmla="*/ 4762 h 1938337"/>
              <a:gd name="connsiteX263" fmla="*/ 500197 w 1676534"/>
              <a:gd name="connsiteY263" fmla="*/ 9525 h 1938337"/>
              <a:gd name="connsiteX264" fmla="*/ 514484 w 1676534"/>
              <a:gd name="connsiteY264" fmla="*/ 19050 h 1938337"/>
              <a:gd name="connsiteX265" fmla="*/ 528772 w 1676534"/>
              <a:gd name="connsiteY265" fmla="*/ 47625 h 1938337"/>
              <a:gd name="connsiteX266" fmla="*/ 547822 w 1676534"/>
              <a:gd name="connsiteY266" fmla="*/ 42862 h 1938337"/>
              <a:gd name="connsiteX267" fmla="*/ 566872 w 1676534"/>
              <a:gd name="connsiteY267" fmla="*/ 23812 h 1938337"/>
              <a:gd name="connsiteX268" fmla="*/ 581159 w 1676534"/>
              <a:gd name="connsiteY268" fmla="*/ 38100 h 1938337"/>
              <a:gd name="connsiteX269" fmla="*/ 595447 w 1676534"/>
              <a:gd name="connsiteY269" fmla="*/ 42862 h 1938337"/>
              <a:gd name="connsiteX270" fmla="*/ 614497 w 1676534"/>
              <a:gd name="connsiteY270" fmla="*/ 52387 h 1938337"/>
              <a:gd name="connsiteX271" fmla="*/ 619259 w 1676534"/>
              <a:gd name="connsiteY271" fmla="*/ 66675 h 1938337"/>
              <a:gd name="connsiteX272" fmla="*/ 647834 w 1676534"/>
              <a:gd name="connsiteY272" fmla="*/ 85725 h 1938337"/>
              <a:gd name="connsiteX273" fmla="*/ 657359 w 1676534"/>
              <a:gd name="connsiteY273" fmla="*/ 100012 h 1938337"/>
              <a:gd name="connsiteX274" fmla="*/ 700222 w 1676534"/>
              <a:gd name="connsiteY274" fmla="*/ 119062 h 1938337"/>
              <a:gd name="connsiteX275" fmla="*/ 771659 w 1676534"/>
              <a:gd name="connsiteY275" fmla="*/ 133350 h 1938337"/>
              <a:gd name="connsiteX276" fmla="*/ 800234 w 1676534"/>
              <a:gd name="connsiteY276" fmla="*/ 142875 h 1938337"/>
              <a:gd name="connsiteX277" fmla="*/ 862147 w 1676534"/>
              <a:gd name="connsiteY277" fmla="*/ 147637 h 1938337"/>
              <a:gd name="connsiteX278" fmla="*/ 914534 w 1676534"/>
              <a:gd name="connsiteY278" fmla="*/ 166687 h 1938337"/>
              <a:gd name="connsiteX279" fmla="*/ 924059 w 1676534"/>
              <a:gd name="connsiteY279" fmla="*/ 180975 h 1938337"/>
              <a:gd name="connsiteX280" fmla="*/ 919297 w 1676534"/>
              <a:gd name="connsiteY280" fmla="*/ 200025 h 1938337"/>
              <a:gd name="connsiteX281" fmla="*/ 900247 w 1676534"/>
              <a:gd name="connsiteY281" fmla="*/ 161925 h 1938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</a:cxnLst>
            <a:rect l="l" t="t" r="r" b="b"/>
            <a:pathLst>
              <a:path w="1676534" h="1938337">
                <a:moveTo>
                  <a:pt x="900247" y="161925"/>
                </a:moveTo>
                <a:cubicBezTo>
                  <a:pt x="897072" y="164306"/>
                  <a:pt x="910719" y="199651"/>
                  <a:pt x="900247" y="214312"/>
                </a:cubicBezTo>
                <a:cubicBezTo>
                  <a:pt x="896443" y="219638"/>
                  <a:pt x="887732" y="218712"/>
                  <a:pt x="881197" y="219075"/>
                </a:cubicBezTo>
                <a:cubicBezTo>
                  <a:pt x="830450" y="221894"/>
                  <a:pt x="779597" y="222250"/>
                  <a:pt x="728797" y="223837"/>
                </a:cubicBezTo>
                <a:cubicBezTo>
                  <a:pt x="725622" y="233362"/>
                  <a:pt x="717622" y="242508"/>
                  <a:pt x="719272" y="252412"/>
                </a:cubicBezTo>
                <a:cubicBezTo>
                  <a:pt x="720859" y="261937"/>
                  <a:pt x="720981" y="271826"/>
                  <a:pt x="724034" y="280987"/>
                </a:cubicBezTo>
                <a:cubicBezTo>
                  <a:pt x="727844" y="292418"/>
                  <a:pt x="737686" y="299720"/>
                  <a:pt x="747847" y="304800"/>
                </a:cubicBezTo>
                <a:cubicBezTo>
                  <a:pt x="763558" y="312655"/>
                  <a:pt x="784479" y="311371"/>
                  <a:pt x="800234" y="314325"/>
                </a:cubicBezTo>
                <a:cubicBezTo>
                  <a:pt x="813101" y="316738"/>
                  <a:pt x="825634" y="320675"/>
                  <a:pt x="838334" y="323850"/>
                </a:cubicBezTo>
                <a:lnTo>
                  <a:pt x="857384" y="328612"/>
                </a:lnTo>
                <a:cubicBezTo>
                  <a:pt x="862147" y="331787"/>
                  <a:pt x="865959" y="337780"/>
                  <a:pt x="871672" y="338137"/>
                </a:cubicBezTo>
                <a:cubicBezTo>
                  <a:pt x="892330" y="339428"/>
                  <a:pt x="913201" y="336972"/>
                  <a:pt x="933584" y="333375"/>
                </a:cubicBezTo>
                <a:cubicBezTo>
                  <a:pt x="954386" y="329704"/>
                  <a:pt x="951667" y="320458"/>
                  <a:pt x="966922" y="309562"/>
                </a:cubicBezTo>
                <a:cubicBezTo>
                  <a:pt x="972699" y="305435"/>
                  <a:pt x="979808" y="303559"/>
                  <a:pt x="985972" y="300037"/>
                </a:cubicBezTo>
                <a:cubicBezTo>
                  <a:pt x="1011552" y="285420"/>
                  <a:pt x="988020" y="293572"/>
                  <a:pt x="1019309" y="285750"/>
                </a:cubicBezTo>
                <a:cubicBezTo>
                  <a:pt x="1024072" y="282575"/>
                  <a:pt x="1029550" y="280272"/>
                  <a:pt x="1033597" y="276225"/>
                </a:cubicBezTo>
                <a:cubicBezTo>
                  <a:pt x="1037644" y="272178"/>
                  <a:pt x="1038652" y="265513"/>
                  <a:pt x="1043122" y="261937"/>
                </a:cubicBezTo>
                <a:cubicBezTo>
                  <a:pt x="1047042" y="258801"/>
                  <a:pt x="1052647" y="258762"/>
                  <a:pt x="1057409" y="257175"/>
                </a:cubicBezTo>
                <a:cubicBezTo>
                  <a:pt x="1107797" y="269771"/>
                  <a:pt x="1048464" y="252670"/>
                  <a:pt x="1090747" y="271462"/>
                </a:cubicBezTo>
                <a:cubicBezTo>
                  <a:pt x="1099922" y="275540"/>
                  <a:pt x="1119322" y="280987"/>
                  <a:pt x="1119322" y="280987"/>
                </a:cubicBezTo>
                <a:cubicBezTo>
                  <a:pt x="1130657" y="314992"/>
                  <a:pt x="1123278" y="301208"/>
                  <a:pt x="1138372" y="323850"/>
                </a:cubicBezTo>
                <a:cubicBezTo>
                  <a:pt x="1141240" y="332454"/>
                  <a:pt x="1149099" y="356966"/>
                  <a:pt x="1152659" y="361950"/>
                </a:cubicBezTo>
                <a:cubicBezTo>
                  <a:pt x="1159809" y="371960"/>
                  <a:pt x="1175784" y="373684"/>
                  <a:pt x="1185997" y="376237"/>
                </a:cubicBezTo>
                <a:cubicBezTo>
                  <a:pt x="1190759" y="379412"/>
                  <a:pt x="1195023" y="383507"/>
                  <a:pt x="1200284" y="385762"/>
                </a:cubicBezTo>
                <a:cubicBezTo>
                  <a:pt x="1206300" y="388340"/>
                  <a:pt x="1213040" y="388727"/>
                  <a:pt x="1219334" y="390525"/>
                </a:cubicBezTo>
                <a:cubicBezTo>
                  <a:pt x="1224161" y="391904"/>
                  <a:pt x="1229008" y="393310"/>
                  <a:pt x="1233622" y="395287"/>
                </a:cubicBezTo>
                <a:cubicBezTo>
                  <a:pt x="1268132" y="410076"/>
                  <a:pt x="1236339" y="401545"/>
                  <a:pt x="1276484" y="409575"/>
                </a:cubicBezTo>
                <a:cubicBezTo>
                  <a:pt x="1274897" y="419100"/>
                  <a:pt x="1280836" y="434960"/>
                  <a:pt x="1271722" y="438150"/>
                </a:cubicBezTo>
                <a:cubicBezTo>
                  <a:pt x="1150643" y="480527"/>
                  <a:pt x="1202702" y="410709"/>
                  <a:pt x="1171709" y="457200"/>
                </a:cubicBezTo>
                <a:cubicBezTo>
                  <a:pt x="1173297" y="477837"/>
                  <a:pt x="1171139" y="499113"/>
                  <a:pt x="1176472" y="519112"/>
                </a:cubicBezTo>
                <a:cubicBezTo>
                  <a:pt x="1177947" y="524642"/>
                  <a:pt x="1185042" y="528351"/>
                  <a:pt x="1190759" y="528637"/>
                </a:cubicBezTo>
                <a:lnTo>
                  <a:pt x="1271722" y="523875"/>
                </a:lnTo>
                <a:cubicBezTo>
                  <a:pt x="1303486" y="513285"/>
                  <a:pt x="1267269" y="528371"/>
                  <a:pt x="1300297" y="500062"/>
                </a:cubicBezTo>
                <a:cubicBezTo>
                  <a:pt x="1305687" y="495442"/>
                  <a:pt x="1313183" y="494059"/>
                  <a:pt x="1319347" y="490537"/>
                </a:cubicBezTo>
                <a:cubicBezTo>
                  <a:pt x="1324317" y="487697"/>
                  <a:pt x="1328515" y="483572"/>
                  <a:pt x="1333634" y="481012"/>
                </a:cubicBezTo>
                <a:cubicBezTo>
                  <a:pt x="1338124" y="478767"/>
                  <a:pt x="1343308" y="478227"/>
                  <a:pt x="1347922" y="476250"/>
                </a:cubicBezTo>
                <a:cubicBezTo>
                  <a:pt x="1354448" y="473453"/>
                  <a:pt x="1360084" y="468447"/>
                  <a:pt x="1366972" y="466725"/>
                </a:cubicBezTo>
                <a:cubicBezTo>
                  <a:pt x="1379389" y="463621"/>
                  <a:pt x="1392447" y="464066"/>
                  <a:pt x="1405072" y="461962"/>
                </a:cubicBezTo>
                <a:cubicBezTo>
                  <a:pt x="1411528" y="460886"/>
                  <a:pt x="1417772" y="458787"/>
                  <a:pt x="1424122" y="457200"/>
                </a:cubicBezTo>
                <a:cubicBezTo>
                  <a:pt x="1427372" y="447447"/>
                  <a:pt x="1429886" y="435727"/>
                  <a:pt x="1438409" y="428625"/>
                </a:cubicBezTo>
                <a:cubicBezTo>
                  <a:pt x="1446255" y="422087"/>
                  <a:pt x="1461822" y="417646"/>
                  <a:pt x="1471747" y="414337"/>
                </a:cubicBezTo>
                <a:cubicBezTo>
                  <a:pt x="1474922" y="409575"/>
                  <a:pt x="1475842" y="401860"/>
                  <a:pt x="1481272" y="400050"/>
                </a:cubicBezTo>
                <a:cubicBezTo>
                  <a:pt x="1500392" y="393677"/>
                  <a:pt x="1501935" y="408077"/>
                  <a:pt x="1505084" y="419100"/>
                </a:cubicBezTo>
                <a:cubicBezTo>
                  <a:pt x="1506882" y="425394"/>
                  <a:pt x="1508259" y="431800"/>
                  <a:pt x="1509847" y="438150"/>
                </a:cubicBezTo>
                <a:cubicBezTo>
                  <a:pt x="1508259" y="442912"/>
                  <a:pt x="1506173" y="447537"/>
                  <a:pt x="1505084" y="452437"/>
                </a:cubicBezTo>
                <a:cubicBezTo>
                  <a:pt x="1502156" y="465612"/>
                  <a:pt x="1501993" y="482432"/>
                  <a:pt x="1495559" y="495300"/>
                </a:cubicBezTo>
                <a:cubicBezTo>
                  <a:pt x="1492999" y="500419"/>
                  <a:pt x="1489209" y="504825"/>
                  <a:pt x="1486034" y="509587"/>
                </a:cubicBezTo>
                <a:cubicBezTo>
                  <a:pt x="1493916" y="533232"/>
                  <a:pt x="1489174" y="538499"/>
                  <a:pt x="1509847" y="547687"/>
                </a:cubicBezTo>
                <a:cubicBezTo>
                  <a:pt x="1519022" y="551765"/>
                  <a:pt x="1538422" y="557212"/>
                  <a:pt x="1538422" y="557212"/>
                </a:cubicBezTo>
                <a:cubicBezTo>
                  <a:pt x="1565720" y="598161"/>
                  <a:pt x="1529371" y="549971"/>
                  <a:pt x="1562234" y="576262"/>
                </a:cubicBezTo>
                <a:cubicBezTo>
                  <a:pt x="1584536" y="594104"/>
                  <a:pt x="1561185" y="585666"/>
                  <a:pt x="1576522" y="604837"/>
                </a:cubicBezTo>
                <a:cubicBezTo>
                  <a:pt x="1580098" y="609306"/>
                  <a:pt x="1586047" y="611187"/>
                  <a:pt x="1590809" y="614362"/>
                </a:cubicBezTo>
                <a:cubicBezTo>
                  <a:pt x="1596675" y="631958"/>
                  <a:pt x="1600334" y="640095"/>
                  <a:pt x="1600334" y="661987"/>
                </a:cubicBezTo>
                <a:cubicBezTo>
                  <a:pt x="1600334" y="668532"/>
                  <a:pt x="1600200" y="676409"/>
                  <a:pt x="1595572" y="681037"/>
                </a:cubicBezTo>
                <a:cubicBezTo>
                  <a:pt x="1590944" y="685665"/>
                  <a:pt x="1582816" y="684002"/>
                  <a:pt x="1576522" y="685800"/>
                </a:cubicBezTo>
                <a:cubicBezTo>
                  <a:pt x="1543700" y="695178"/>
                  <a:pt x="1585215" y="686731"/>
                  <a:pt x="1533659" y="695325"/>
                </a:cubicBezTo>
                <a:cubicBezTo>
                  <a:pt x="1527309" y="698500"/>
                  <a:pt x="1521201" y="702213"/>
                  <a:pt x="1514609" y="704850"/>
                </a:cubicBezTo>
                <a:cubicBezTo>
                  <a:pt x="1505287" y="708579"/>
                  <a:pt x="1494388" y="708806"/>
                  <a:pt x="1486034" y="714375"/>
                </a:cubicBezTo>
                <a:cubicBezTo>
                  <a:pt x="1465840" y="727838"/>
                  <a:pt x="1476866" y="721340"/>
                  <a:pt x="1452697" y="733425"/>
                </a:cubicBezTo>
                <a:cubicBezTo>
                  <a:pt x="1449522" y="738187"/>
                  <a:pt x="1447219" y="743665"/>
                  <a:pt x="1443172" y="747712"/>
                </a:cubicBezTo>
                <a:cubicBezTo>
                  <a:pt x="1439124" y="751759"/>
                  <a:pt x="1432548" y="752840"/>
                  <a:pt x="1428884" y="757237"/>
                </a:cubicBezTo>
                <a:cubicBezTo>
                  <a:pt x="1424339" y="762691"/>
                  <a:pt x="1424379" y="771267"/>
                  <a:pt x="1419359" y="776287"/>
                </a:cubicBezTo>
                <a:cubicBezTo>
                  <a:pt x="1415809" y="779837"/>
                  <a:pt x="1409686" y="779072"/>
                  <a:pt x="1405072" y="781050"/>
                </a:cubicBezTo>
                <a:cubicBezTo>
                  <a:pt x="1363895" y="798698"/>
                  <a:pt x="1405229" y="784174"/>
                  <a:pt x="1371734" y="795337"/>
                </a:cubicBezTo>
                <a:cubicBezTo>
                  <a:pt x="1370147" y="800100"/>
                  <a:pt x="1366147" y="804673"/>
                  <a:pt x="1366972" y="809625"/>
                </a:cubicBezTo>
                <a:cubicBezTo>
                  <a:pt x="1371080" y="834270"/>
                  <a:pt x="1389027" y="820933"/>
                  <a:pt x="1405072" y="819150"/>
                </a:cubicBezTo>
                <a:cubicBezTo>
                  <a:pt x="1424071" y="817039"/>
                  <a:pt x="1443172" y="815975"/>
                  <a:pt x="1462222" y="814387"/>
                </a:cubicBezTo>
                <a:cubicBezTo>
                  <a:pt x="1471633" y="817524"/>
                  <a:pt x="1484083" y="820283"/>
                  <a:pt x="1490797" y="828675"/>
                </a:cubicBezTo>
                <a:cubicBezTo>
                  <a:pt x="1493933" y="832595"/>
                  <a:pt x="1492423" y="839042"/>
                  <a:pt x="1495559" y="842962"/>
                </a:cubicBezTo>
                <a:cubicBezTo>
                  <a:pt x="1500060" y="848588"/>
                  <a:pt x="1516664" y="856539"/>
                  <a:pt x="1524134" y="857250"/>
                </a:cubicBezTo>
                <a:cubicBezTo>
                  <a:pt x="1552624" y="859963"/>
                  <a:pt x="1581284" y="860425"/>
                  <a:pt x="1609859" y="862012"/>
                </a:cubicBezTo>
                <a:cubicBezTo>
                  <a:pt x="1614622" y="863600"/>
                  <a:pt x="1622282" y="862114"/>
                  <a:pt x="1624147" y="866775"/>
                </a:cubicBezTo>
                <a:cubicBezTo>
                  <a:pt x="1629486" y="880122"/>
                  <a:pt x="1626546" y="895457"/>
                  <a:pt x="1628909" y="909637"/>
                </a:cubicBezTo>
                <a:cubicBezTo>
                  <a:pt x="1629734" y="914589"/>
                  <a:pt x="1630122" y="920375"/>
                  <a:pt x="1633672" y="923925"/>
                </a:cubicBezTo>
                <a:cubicBezTo>
                  <a:pt x="1637222" y="927475"/>
                  <a:pt x="1643197" y="927100"/>
                  <a:pt x="1647959" y="928687"/>
                </a:cubicBezTo>
                <a:cubicBezTo>
                  <a:pt x="1656540" y="937268"/>
                  <a:pt x="1666800" y="945660"/>
                  <a:pt x="1671772" y="957262"/>
                </a:cubicBezTo>
                <a:cubicBezTo>
                  <a:pt x="1674350" y="963278"/>
                  <a:pt x="1674947" y="969962"/>
                  <a:pt x="1676534" y="976312"/>
                </a:cubicBezTo>
                <a:cubicBezTo>
                  <a:pt x="1673688" y="984852"/>
                  <a:pt x="1668133" y="1003764"/>
                  <a:pt x="1662247" y="1009650"/>
                </a:cubicBezTo>
                <a:cubicBezTo>
                  <a:pt x="1658697" y="1013200"/>
                  <a:pt x="1652722" y="1012825"/>
                  <a:pt x="1647959" y="1014412"/>
                </a:cubicBezTo>
                <a:lnTo>
                  <a:pt x="1628909" y="1042987"/>
                </a:lnTo>
                <a:lnTo>
                  <a:pt x="1619384" y="1057275"/>
                </a:lnTo>
                <a:cubicBezTo>
                  <a:pt x="1605715" y="1111958"/>
                  <a:pt x="1624828" y="1044575"/>
                  <a:pt x="1605097" y="1090612"/>
                </a:cubicBezTo>
                <a:cubicBezTo>
                  <a:pt x="1602519" y="1096628"/>
                  <a:pt x="1603581" y="1103979"/>
                  <a:pt x="1600334" y="1109662"/>
                </a:cubicBezTo>
                <a:cubicBezTo>
                  <a:pt x="1594691" y="1119537"/>
                  <a:pt x="1580865" y="1127405"/>
                  <a:pt x="1571759" y="1133475"/>
                </a:cubicBezTo>
                <a:cubicBezTo>
                  <a:pt x="1568584" y="1138237"/>
                  <a:pt x="1567204" y="1144922"/>
                  <a:pt x="1562234" y="1147762"/>
                </a:cubicBezTo>
                <a:cubicBezTo>
                  <a:pt x="1555206" y="1151778"/>
                  <a:pt x="1546324" y="1150769"/>
                  <a:pt x="1538422" y="1152525"/>
                </a:cubicBezTo>
                <a:cubicBezTo>
                  <a:pt x="1532032" y="1153945"/>
                  <a:pt x="1525722" y="1155700"/>
                  <a:pt x="1519372" y="1157287"/>
                </a:cubicBezTo>
                <a:cubicBezTo>
                  <a:pt x="1508259" y="1155700"/>
                  <a:pt x="1497041" y="1154726"/>
                  <a:pt x="1486034" y="1152525"/>
                </a:cubicBezTo>
                <a:cubicBezTo>
                  <a:pt x="1481111" y="1151540"/>
                  <a:pt x="1475297" y="1151312"/>
                  <a:pt x="1471747" y="1147762"/>
                </a:cubicBezTo>
                <a:cubicBezTo>
                  <a:pt x="1463652" y="1139667"/>
                  <a:pt x="1452697" y="1119187"/>
                  <a:pt x="1452697" y="1119187"/>
                </a:cubicBezTo>
                <a:cubicBezTo>
                  <a:pt x="1457162" y="1101323"/>
                  <a:pt x="1462427" y="1091022"/>
                  <a:pt x="1452697" y="1071562"/>
                </a:cubicBezTo>
                <a:cubicBezTo>
                  <a:pt x="1450137" y="1066442"/>
                  <a:pt x="1443172" y="1065212"/>
                  <a:pt x="1438409" y="1062037"/>
                </a:cubicBezTo>
                <a:cubicBezTo>
                  <a:pt x="1435234" y="1057275"/>
                  <a:pt x="1432931" y="1051797"/>
                  <a:pt x="1428884" y="1047750"/>
                </a:cubicBezTo>
                <a:cubicBezTo>
                  <a:pt x="1424837" y="1043703"/>
                  <a:pt x="1418173" y="1042694"/>
                  <a:pt x="1414597" y="1038225"/>
                </a:cubicBezTo>
                <a:cubicBezTo>
                  <a:pt x="1391832" y="1009768"/>
                  <a:pt x="1434362" y="1038940"/>
                  <a:pt x="1400309" y="1004887"/>
                </a:cubicBezTo>
                <a:cubicBezTo>
                  <a:pt x="1396759" y="1001337"/>
                  <a:pt x="1390784" y="1001712"/>
                  <a:pt x="1386022" y="1000125"/>
                </a:cubicBezTo>
                <a:cubicBezTo>
                  <a:pt x="1381259" y="995362"/>
                  <a:pt x="1378309" y="987298"/>
                  <a:pt x="1371734" y="985837"/>
                </a:cubicBezTo>
                <a:cubicBezTo>
                  <a:pt x="1349762" y="980954"/>
                  <a:pt x="1343933" y="991518"/>
                  <a:pt x="1328872" y="1000125"/>
                </a:cubicBezTo>
                <a:cubicBezTo>
                  <a:pt x="1322708" y="1003647"/>
                  <a:pt x="1316172" y="1006475"/>
                  <a:pt x="1309822" y="1009650"/>
                </a:cubicBezTo>
                <a:cubicBezTo>
                  <a:pt x="1306647" y="1014412"/>
                  <a:pt x="1302552" y="1018676"/>
                  <a:pt x="1300297" y="1023937"/>
                </a:cubicBezTo>
                <a:cubicBezTo>
                  <a:pt x="1297719" y="1029953"/>
                  <a:pt x="1295534" y="1036442"/>
                  <a:pt x="1295534" y="1042987"/>
                </a:cubicBezTo>
                <a:cubicBezTo>
                  <a:pt x="1295534" y="1049994"/>
                  <a:pt x="1307963" y="1072606"/>
                  <a:pt x="1309822" y="1076325"/>
                </a:cubicBezTo>
                <a:cubicBezTo>
                  <a:pt x="1304721" y="1132429"/>
                  <a:pt x="1322071" y="1134156"/>
                  <a:pt x="1281247" y="1123950"/>
                </a:cubicBezTo>
                <a:cubicBezTo>
                  <a:pt x="1276377" y="1122732"/>
                  <a:pt x="1271722" y="1120775"/>
                  <a:pt x="1266959" y="1119187"/>
                </a:cubicBezTo>
                <a:cubicBezTo>
                  <a:pt x="1252672" y="1120775"/>
                  <a:pt x="1238328" y="1121917"/>
                  <a:pt x="1224097" y="1123950"/>
                </a:cubicBezTo>
                <a:cubicBezTo>
                  <a:pt x="1209978" y="1125967"/>
                  <a:pt x="1195109" y="1130006"/>
                  <a:pt x="1181234" y="1133475"/>
                </a:cubicBezTo>
                <a:cubicBezTo>
                  <a:pt x="1179647" y="1138237"/>
                  <a:pt x="1175647" y="1142810"/>
                  <a:pt x="1176472" y="1147762"/>
                </a:cubicBezTo>
                <a:cubicBezTo>
                  <a:pt x="1177413" y="1153408"/>
                  <a:pt x="1183437" y="1156930"/>
                  <a:pt x="1185997" y="1162050"/>
                </a:cubicBezTo>
                <a:cubicBezTo>
                  <a:pt x="1188242" y="1166540"/>
                  <a:pt x="1187623" y="1172417"/>
                  <a:pt x="1190759" y="1176337"/>
                </a:cubicBezTo>
                <a:cubicBezTo>
                  <a:pt x="1197473" y="1184729"/>
                  <a:pt x="1209923" y="1187488"/>
                  <a:pt x="1219334" y="1190625"/>
                </a:cubicBezTo>
                <a:cubicBezTo>
                  <a:pt x="1222509" y="1196975"/>
                  <a:pt x="1225337" y="1203511"/>
                  <a:pt x="1228859" y="1209675"/>
                </a:cubicBezTo>
                <a:cubicBezTo>
                  <a:pt x="1231699" y="1214645"/>
                  <a:pt x="1237674" y="1218283"/>
                  <a:pt x="1238384" y="1223962"/>
                </a:cubicBezTo>
                <a:cubicBezTo>
                  <a:pt x="1239388" y="1231994"/>
                  <a:pt x="1238804" y="1241556"/>
                  <a:pt x="1233622" y="1247775"/>
                </a:cubicBezTo>
                <a:cubicBezTo>
                  <a:pt x="1229432" y="1252803"/>
                  <a:pt x="1220866" y="1250739"/>
                  <a:pt x="1214572" y="1252537"/>
                </a:cubicBezTo>
                <a:cubicBezTo>
                  <a:pt x="1174516" y="1263981"/>
                  <a:pt x="1234352" y="1254461"/>
                  <a:pt x="1143134" y="1262062"/>
                </a:cubicBezTo>
                <a:cubicBezTo>
                  <a:pt x="1135197" y="1263650"/>
                  <a:pt x="1126901" y="1263983"/>
                  <a:pt x="1119322" y="1266825"/>
                </a:cubicBezTo>
                <a:cubicBezTo>
                  <a:pt x="1113963" y="1268835"/>
                  <a:pt x="1110743" y="1275942"/>
                  <a:pt x="1105034" y="1276350"/>
                </a:cubicBezTo>
                <a:cubicBezTo>
                  <a:pt x="1087544" y="1277599"/>
                  <a:pt x="1070109" y="1273175"/>
                  <a:pt x="1052647" y="1271587"/>
                </a:cubicBezTo>
                <a:cubicBezTo>
                  <a:pt x="1047884" y="1268412"/>
                  <a:pt x="1039028" y="1267747"/>
                  <a:pt x="1038359" y="1262062"/>
                </a:cubicBezTo>
                <a:cubicBezTo>
                  <a:pt x="1030317" y="1193705"/>
                  <a:pt x="1026428" y="1201755"/>
                  <a:pt x="1057409" y="1181100"/>
                </a:cubicBezTo>
                <a:cubicBezTo>
                  <a:pt x="1068734" y="1147126"/>
                  <a:pt x="1052676" y="1188200"/>
                  <a:pt x="1076459" y="1152525"/>
                </a:cubicBezTo>
                <a:cubicBezTo>
                  <a:pt x="1094862" y="1124920"/>
                  <a:pt x="1063557" y="1150014"/>
                  <a:pt x="1095509" y="1128712"/>
                </a:cubicBezTo>
                <a:cubicBezTo>
                  <a:pt x="1100421" y="1113977"/>
                  <a:pt x="1105034" y="1102617"/>
                  <a:pt x="1105034" y="1085850"/>
                </a:cubicBezTo>
                <a:cubicBezTo>
                  <a:pt x="1105034" y="1073051"/>
                  <a:pt x="1102562" y="1060342"/>
                  <a:pt x="1100272" y="1047750"/>
                </a:cubicBezTo>
                <a:cubicBezTo>
                  <a:pt x="1099374" y="1042811"/>
                  <a:pt x="1099059" y="1037012"/>
                  <a:pt x="1095509" y="1033462"/>
                </a:cubicBezTo>
                <a:cubicBezTo>
                  <a:pt x="1087414" y="1025367"/>
                  <a:pt x="1076459" y="1020762"/>
                  <a:pt x="1066934" y="1014412"/>
                </a:cubicBezTo>
                <a:cubicBezTo>
                  <a:pt x="1066932" y="1014411"/>
                  <a:pt x="1038361" y="995363"/>
                  <a:pt x="1038359" y="995362"/>
                </a:cubicBezTo>
                <a:lnTo>
                  <a:pt x="1019309" y="990600"/>
                </a:lnTo>
                <a:cubicBezTo>
                  <a:pt x="1014547" y="987425"/>
                  <a:pt x="1008598" y="985544"/>
                  <a:pt x="1005022" y="981075"/>
                </a:cubicBezTo>
                <a:cubicBezTo>
                  <a:pt x="986550" y="957985"/>
                  <a:pt x="1017142" y="972414"/>
                  <a:pt x="985972" y="962025"/>
                </a:cubicBezTo>
                <a:cubicBezTo>
                  <a:pt x="982797" y="966787"/>
                  <a:pt x="979007" y="971193"/>
                  <a:pt x="976447" y="976312"/>
                </a:cubicBezTo>
                <a:cubicBezTo>
                  <a:pt x="973263" y="982679"/>
                  <a:pt x="968144" y="1004152"/>
                  <a:pt x="966922" y="1009650"/>
                </a:cubicBezTo>
                <a:cubicBezTo>
                  <a:pt x="965166" y="1017552"/>
                  <a:pt x="967427" y="1027316"/>
                  <a:pt x="962159" y="1033462"/>
                </a:cubicBezTo>
                <a:cubicBezTo>
                  <a:pt x="957268" y="1039168"/>
                  <a:pt x="927500" y="1045699"/>
                  <a:pt x="919297" y="1047750"/>
                </a:cubicBezTo>
                <a:cubicBezTo>
                  <a:pt x="916122" y="1052512"/>
                  <a:pt x="915418" y="1061096"/>
                  <a:pt x="909772" y="1062037"/>
                </a:cubicBezTo>
                <a:cubicBezTo>
                  <a:pt x="885213" y="1066130"/>
                  <a:pt x="868452" y="1059377"/>
                  <a:pt x="847859" y="1052512"/>
                </a:cubicBezTo>
                <a:cubicBezTo>
                  <a:pt x="844698" y="1061997"/>
                  <a:pt x="839529" y="1076288"/>
                  <a:pt x="838334" y="1085850"/>
                </a:cubicBezTo>
                <a:cubicBezTo>
                  <a:pt x="829011" y="1160433"/>
                  <a:pt x="840706" y="1121601"/>
                  <a:pt x="828809" y="1157287"/>
                </a:cubicBezTo>
                <a:cubicBezTo>
                  <a:pt x="827222" y="1225550"/>
                  <a:pt x="824047" y="1293794"/>
                  <a:pt x="824047" y="1362075"/>
                </a:cubicBezTo>
                <a:cubicBezTo>
                  <a:pt x="824047" y="1413698"/>
                  <a:pt x="823549" y="1478396"/>
                  <a:pt x="833572" y="1533525"/>
                </a:cubicBezTo>
                <a:cubicBezTo>
                  <a:pt x="835965" y="1546688"/>
                  <a:pt x="839014" y="1554616"/>
                  <a:pt x="843097" y="1566862"/>
                </a:cubicBezTo>
                <a:cubicBezTo>
                  <a:pt x="844684" y="1608137"/>
                  <a:pt x="847859" y="1649381"/>
                  <a:pt x="847859" y="1690687"/>
                </a:cubicBezTo>
                <a:cubicBezTo>
                  <a:pt x="847859" y="1695707"/>
                  <a:pt x="847967" y="1703757"/>
                  <a:pt x="843097" y="1704975"/>
                </a:cubicBezTo>
                <a:cubicBezTo>
                  <a:pt x="832207" y="1707698"/>
                  <a:pt x="820872" y="1701800"/>
                  <a:pt x="809759" y="1700212"/>
                </a:cubicBezTo>
                <a:cubicBezTo>
                  <a:pt x="804997" y="1698625"/>
                  <a:pt x="800299" y="1696829"/>
                  <a:pt x="795472" y="1695450"/>
                </a:cubicBezTo>
                <a:cubicBezTo>
                  <a:pt x="753603" y="1683487"/>
                  <a:pt x="796398" y="1697345"/>
                  <a:pt x="762134" y="1685925"/>
                </a:cubicBezTo>
                <a:cubicBezTo>
                  <a:pt x="757372" y="1682750"/>
                  <a:pt x="753493" y="1677341"/>
                  <a:pt x="747847" y="1676400"/>
                </a:cubicBezTo>
                <a:cubicBezTo>
                  <a:pt x="742895" y="1675575"/>
                  <a:pt x="738386" y="1679783"/>
                  <a:pt x="733559" y="1681162"/>
                </a:cubicBezTo>
                <a:cubicBezTo>
                  <a:pt x="727265" y="1682960"/>
                  <a:pt x="720859" y="1684337"/>
                  <a:pt x="714509" y="1685925"/>
                </a:cubicBezTo>
                <a:cubicBezTo>
                  <a:pt x="689507" y="1702594"/>
                  <a:pt x="697726" y="1691847"/>
                  <a:pt x="695459" y="1738312"/>
                </a:cubicBezTo>
                <a:cubicBezTo>
                  <a:pt x="692983" y="1789076"/>
                  <a:pt x="695037" y="1840073"/>
                  <a:pt x="690697" y="1890712"/>
                </a:cubicBezTo>
                <a:cubicBezTo>
                  <a:pt x="690208" y="1896415"/>
                  <a:pt x="684836" y="1900603"/>
                  <a:pt x="681172" y="1905000"/>
                </a:cubicBezTo>
                <a:cubicBezTo>
                  <a:pt x="676860" y="1910174"/>
                  <a:pt x="672732" y="1915945"/>
                  <a:pt x="666884" y="1919287"/>
                </a:cubicBezTo>
                <a:cubicBezTo>
                  <a:pt x="661201" y="1922534"/>
                  <a:pt x="654128" y="1922252"/>
                  <a:pt x="647834" y="1924050"/>
                </a:cubicBezTo>
                <a:cubicBezTo>
                  <a:pt x="643007" y="1925429"/>
                  <a:pt x="638374" y="1927433"/>
                  <a:pt x="633547" y="1928812"/>
                </a:cubicBezTo>
                <a:cubicBezTo>
                  <a:pt x="591678" y="1940775"/>
                  <a:pt x="634473" y="1926917"/>
                  <a:pt x="600209" y="1938337"/>
                </a:cubicBezTo>
                <a:cubicBezTo>
                  <a:pt x="589097" y="1936750"/>
                  <a:pt x="576391" y="1939524"/>
                  <a:pt x="566872" y="1933575"/>
                </a:cubicBezTo>
                <a:cubicBezTo>
                  <a:pt x="561321" y="1930106"/>
                  <a:pt x="562109" y="1921070"/>
                  <a:pt x="562109" y="1914525"/>
                </a:cubicBezTo>
                <a:cubicBezTo>
                  <a:pt x="562109" y="1900149"/>
                  <a:pt x="560923" y="1884749"/>
                  <a:pt x="566872" y="1871662"/>
                </a:cubicBezTo>
                <a:cubicBezTo>
                  <a:pt x="569810" y="1865199"/>
                  <a:pt x="579758" y="1865659"/>
                  <a:pt x="585922" y="1862137"/>
                </a:cubicBezTo>
                <a:cubicBezTo>
                  <a:pt x="590892" y="1859297"/>
                  <a:pt x="595447" y="1855787"/>
                  <a:pt x="600209" y="1852612"/>
                </a:cubicBezTo>
                <a:cubicBezTo>
                  <a:pt x="603384" y="1847850"/>
                  <a:pt x="605687" y="1842372"/>
                  <a:pt x="609734" y="1838325"/>
                </a:cubicBezTo>
                <a:cubicBezTo>
                  <a:pt x="613782" y="1834278"/>
                  <a:pt x="620847" y="1833563"/>
                  <a:pt x="624022" y="1828800"/>
                </a:cubicBezTo>
                <a:cubicBezTo>
                  <a:pt x="627653" y="1823354"/>
                  <a:pt x="626986" y="1816044"/>
                  <a:pt x="628784" y="1809750"/>
                </a:cubicBezTo>
                <a:cubicBezTo>
                  <a:pt x="630163" y="1804923"/>
                  <a:pt x="631959" y="1800225"/>
                  <a:pt x="633547" y="1795462"/>
                </a:cubicBezTo>
                <a:cubicBezTo>
                  <a:pt x="631959" y="1782762"/>
                  <a:pt x="633982" y="1769058"/>
                  <a:pt x="628784" y="1757362"/>
                </a:cubicBezTo>
                <a:cubicBezTo>
                  <a:pt x="626745" y="1752775"/>
                  <a:pt x="618674" y="1755385"/>
                  <a:pt x="614497" y="1752600"/>
                </a:cubicBezTo>
                <a:cubicBezTo>
                  <a:pt x="580449" y="1729901"/>
                  <a:pt x="621448" y="1743621"/>
                  <a:pt x="581159" y="1733550"/>
                </a:cubicBezTo>
                <a:cubicBezTo>
                  <a:pt x="565284" y="1735137"/>
                  <a:pt x="549080" y="1734725"/>
                  <a:pt x="533534" y="1738312"/>
                </a:cubicBezTo>
                <a:cubicBezTo>
                  <a:pt x="527957" y="1739599"/>
                  <a:pt x="524366" y="1745277"/>
                  <a:pt x="519247" y="1747837"/>
                </a:cubicBezTo>
                <a:cubicBezTo>
                  <a:pt x="514757" y="1750082"/>
                  <a:pt x="509722" y="1751012"/>
                  <a:pt x="504959" y="1752600"/>
                </a:cubicBezTo>
                <a:cubicBezTo>
                  <a:pt x="501784" y="1762125"/>
                  <a:pt x="503788" y="1775606"/>
                  <a:pt x="495434" y="1781175"/>
                </a:cubicBezTo>
                <a:lnTo>
                  <a:pt x="466859" y="1800225"/>
                </a:lnTo>
                <a:cubicBezTo>
                  <a:pt x="462097" y="1798637"/>
                  <a:pt x="457399" y="1796841"/>
                  <a:pt x="452572" y="1795462"/>
                </a:cubicBezTo>
                <a:cubicBezTo>
                  <a:pt x="446278" y="1793664"/>
                  <a:pt x="438633" y="1794789"/>
                  <a:pt x="433522" y="1790700"/>
                </a:cubicBezTo>
                <a:cubicBezTo>
                  <a:pt x="429602" y="1787564"/>
                  <a:pt x="431004" y="1780902"/>
                  <a:pt x="428759" y="1776412"/>
                </a:cubicBezTo>
                <a:cubicBezTo>
                  <a:pt x="426199" y="1771293"/>
                  <a:pt x="422409" y="1766887"/>
                  <a:pt x="419234" y="1762125"/>
                </a:cubicBezTo>
                <a:cubicBezTo>
                  <a:pt x="419664" y="1756534"/>
                  <a:pt x="420506" y="1700419"/>
                  <a:pt x="428759" y="1681162"/>
                </a:cubicBezTo>
                <a:cubicBezTo>
                  <a:pt x="431014" y="1675901"/>
                  <a:pt x="435109" y="1671637"/>
                  <a:pt x="438284" y="1666875"/>
                </a:cubicBezTo>
                <a:cubicBezTo>
                  <a:pt x="441520" y="1653932"/>
                  <a:pt x="446080" y="1636979"/>
                  <a:pt x="447809" y="1624012"/>
                </a:cubicBezTo>
                <a:cubicBezTo>
                  <a:pt x="449918" y="1608198"/>
                  <a:pt x="445970" y="1590911"/>
                  <a:pt x="452572" y="1576387"/>
                </a:cubicBezTo>
                <a:cubicBezTo>
                  <a:pt x="455281" y="1570428"/>
                  <a:pt x="465272" y="1573212"/>
                  <a:pt x="471622" y="1571625"/>
                </a:cubicBezTo>
                <a:cubicBezTo>
                  <a:pt x="569309" y="1574776"/>
                  <a:pt x="579001" y="1588570"/>
                  <a:pt x="638309" y="1571625"/>
                </a:cubicBezTo>
                <a:cubicBezTo>
                  <a:pt x="643136" y="1570246"/>
                  <a:pt x="647834" y="1568450"/>
                  <a:pt x="652597" y="1566862"/>
                </a:cubicBezTo>
                <a:cubicBezTo>
                  <a:pt x="654184" y="1560512"/>
                  <a:pt x="655939" y="1554202"/>
                  <a:pt x="657359" y="1547812"/>
                </a:cubicBezTo>
                <a:cubicBezTo>
                  <a:pt x="668739" y="1496601"/>
                  <a:pt x="668202" y="1475419"/>
                  <a:pt x="657359" y="1404937"/>
                </a:cubicBezTo>
                <a:cubicBezTo>
                  <a:pt x="656596" y="1399975"/>
                  <a:pt x="647834" y="1401762"/>
                  <a:pt x="643072" y="1400175"/>
                </a:cubicBezTo>
                <a:cubicBezTo>
                  <a:pt x="636722" y="1401762"/>
                  <a:pt x="630567" y="1404937"/>
                  <a:pt x="624022" y="1404937"/>
                </a:cubicBezTo>
                <a:cubicBezTo>
                  <a:pt x="553216" y="1404937"/>
                  <a:pt x="565889" y="1407786"/>
                  <a:pt x="528772" y="1395412"/>
                </a:cubicBezTo>
                <a:cubicBezTo>
                  <a:pt x="527184" y="1352550"/>
                  <a:pt x="534073" y="1308519"/>
                  <a:pt x="524009" y="1266825"/>
                </a:cubicBezTo>
                <a:cubicBezTo>
                  <a:pt x="521653" y="1257065"/>
                  <a:pt x="504959" y="1260475"/>
                  <a:pt x="495434" y="1257300"/>
                </a:cubicBezTo>
                <a:lnTo>
                  <a:pt x="481147" y="1252537"/>
                </a:lnTo>
                <a:cubicBezTo>
                  <a:pt x="472173" y="1243563"/>
                  <a:pt x="462639" y="1235899"/>
                  <a:pt x="457334" y="1223962"/>
                </a:cubicBezTo>
                <a:cubicBezTo>
                  <a:pt x="453256" y="1214787"/>
                  <a:pt x="447809" y="1195387"/>
                  <a:pt x="447809" y="1195387"/>
                </a:cubicBezTo>
                <a:cubicBezTo>
                  <a:pt x="454842" y="1160228"/>
                  <a:pt x="455072" y="1171159"/>
                  <a:pt x="447809" y="1123950"/>
                </a:cubicBezTo>
                <a:cubicBezTo>
                  <a:pt x="447046" y="1118988"/>
                  <a:pt x="446597" y="1113212"/>
                  <a:pt x="443047" y="1109662"/>
                </a:cubicBezTo>
                <a:cubicBezTo>
                  <a:pt x="439497" y="1106112"/>
                  <a:pt x="433629" y="1106118"/>
                  <a:pt x="428759" y="1104900"/>
                </a:cubicBezTo>
                <a:cubicBezTo>
                  <a:pt x="420906" y="1102937"/>
                  <a:pt x="412884" y="1101725"/>
                  <a:pt x="404947" y="1100137"/>
                </a:cubicBezTo>
                <a:cubicBezTo>
                  <a:pt x="396654" y="1075260"/>
                  <a:pt x="398518" y="1089815"/>
                  <a:pt x="409709" y="1052512"/>
                </a:cubicBezTo>
                <a:cubicBezTo>
                  <a:pt x="411152" y="1047704"/>
                  <a:pt x="410084" y="1040663"/>
                  <a:pt x="414472" y="1038225"/>
                </a:cubicBezTo>
                <a:cubicBezTo>
                  <a:pt x="425916" y="1031868"/>
                  <a:pt x="452572" y="1028700"/>
                  <a:pt x="452572" y="1028700"/>
                </a:cubicBezTo>
                <a:cubicBezTo>
                  <a:pt x="454159" y="1022350"/>
                  <a:pt x="460702" y="1015263"/>
                  <a:pt x="457334" y="1009650"/>
                </a:cubicBezTo>
                <a:cubicBezTo>
                  <a:pt x="453966" y="1004037"/>
                  <a:pt x="444578" y="1006685"/>
                  <a:pt x="438284" y="1004887"/>
                </a:cubicBezTo>
                <a:cubicBezTo>
                  <a:pt x="433457" y="1003508"/>
                  <a:pt x="428824" y="1001504"/>
                  <a:pt x="423997" y="1000125"/>
                </a:cubicBezTo>
                <a:cubicBezTo>
                  <a:pt x="417703" y="998327"/>
                  <a:pt x="411241" y="997160"/>
                  <a:pt x="404947" y="995362"/>
                </a:cubicBezTo>
                <a:cubicBezTo>
                  <a:pt x="357120" y="981697"/>
                  <a:pt x="431162" y="1000727"/>
                  <a:pt x="371609" y="985837"/>
                </a:cubicBezTo>
                <a:cubicBezTo>
                  <a:pt x="370760" y="984563"/>
                  <a:pt x="353842" y="961902"/>
                  <a:pt x="357322" y="957262"/>
                </a:cubicBezTo>
                <a:cubicBezTo>
                  <a:pt x="361249" y="952026"/>
                  <a:pt x="369907" y="953521"/>
                  <a:pt x="376372" y="952500"/>
                </a:cubicBezTo>
                <a:cubicBezTo>
                  <a:pt x="400101" y="948753"/>
                  <a:pt x="423823" y="944308"/>
                  <a:pt x="447809" y="942975"/>
                </a:cubicBezTo>
                <a:cubicBezTo>
                  <a:pt x="509647" y="939539"/>
                  <a:pt x="571634" y="939800"/>
                  <a:pt x="633547" y="938212"/>
                </a:cubicBezTo>
                <a:cubicBezTo>
                  <a:pt x="642959" y="935075"/>
                  <a:pt x="655408" y="932318"/>
                  <a:pt x="662122" y="923925"/>
                </a:cubicBezTo>
                <a:cubicBezTo>
                  <a:pt x="680595" y="900834"/>
                  <a:pt x="649998" y="915265"/>
                  <a:pt x="681172" y="904875"/>
                </a:cubicBezTo>
                <a:cubicBezTo>
                  <a:pt x="684347" y="900112"/>
                  <a:pt x="688442" y="895848"/>
                  <a:pt x="690697" y="890587"/>
                </a:cubicBezTo>
                <a:cubicBezTo>
                  <a:pt x="693275" y="884571"/>
                  <a:pt x="693661" y="877831"/>
                  <a:pt x="695459" y="871537"/>
                </a:cubicBezTo>
                <a:cubicBezTo>
                  <a:pt x="700129" y="855191"/>
                  <a:pt x="701283" y="855127"/>
                  <a:pt x="709747" y="838200"/>
                </a:cubicBezTo>
                <a:cubicBezTo>
                  <a:pt x="711334" y="815975"/>
                  <a:pt x="714823" y="793804"/>
                  <a:pt x="714509" y="771525"/>
                </a:cubicBezTo>
                <a:cubicBezTo>
                  <a:pt x="710730" y="503262"/>
                  <a:pt x="754834" y="574834"/>
                  <a:pt x="695459" y="485775"/>
                </a:cubicBezTo>
                <a:cubicBezTo>
                  <a:pt x="692322" y="476362"/>
                  <a:pt x="689566" y="463915"/>
                  <a:pt x="681172" y="457200"/>
                </a:cubicBezTo>
                <a:cubicBezTo>
                  <a:pt x="677252" y="454064"/>
                  <a:pt x="671647" y="454025"/>
                  <a:pt x="666884" y="452437"/>
                </a:cubicBezTo>
                <a:cubicBezTo>
                  <a:pt x="607415" y="456402"/>
                  <a:pt x="603317" y="460892"/>
                  <a:pt x="552584" y="452437"/>
                </a:cubicBezTo>
                <a:cubicBezTo>
                  <a:pt x="547632" y="451612"/>
                  <a:pt x="543059" y="449262"/>
                  <a:pt x="538297" y="447675"/>
                </a:cubicBezTo>
                <a:lnTo>
                  <a:pt x="524009" y="404812"/>
                </a:lnTo>
                <a:cubicBezTo>
                  <a:pt x="522422" y="400050"/>
                  <a:pt x="520465" y="395395"/>
                  <a:pt x="519247" y="390525"/>
                </a:cubicBezTo>
                <a:lnTo>
                  <a:pt x="514484" y="371475"/>
                </a:lnTo>
                <a:cubicBezTo>
                  <a:pt x="517206" y="341537"/>
                  <a:pt x="524463" y="296638"/>
                  <a:pt x="514484" y="266700"/>
                </a:cubicBezTo>
                <a:cubicBezTo>
                  <a:pt x="512897" y="261938"/>
                  <a:pt x="504959" y="263525"/>
                  <a:pt x="500197" y="261937"/>
                </a:cubicBezTo>
                <a:cubicBezTo>
                  <a:pt x="489084" y="265112"/>
                  <a:pt x="476962" y="265849"/>
                  <a:pt x="466859" y="271462"/>
                </a:cubicBezTo>
                <a:cubicBezTo>
                  <a:pt x="444369" y="283956"/>
                  <a:pt x="472116" y="298120"/>
                  <a:pt x="447809" y="314325"/>
                </a:cubicBezTo>
                <a:lnTo>
                  <a:pt x="433522" y="323850"/>
                </a:lnTo>
                <a:cubicBezTo>
                  <a:pt x="431934" y="330200"/>
                  <a:pt x="430557" y="336606"/>
                  <a:pt x="428759" y="342900"/>
                </a:cubicBezTo>
                <a:cubicBezTo>
                  <a:pt x="427380" y="347727"/>
                  <a:pt x="427917" y="354051"/>
                  <a:pt x="423997" y="357187"/>
                </a:cubicBezTo>
                <a:cubicBezTo>
                  <a:pt x="418886" y="361276"/>
                  <a:pt x="411297" y="360362"/>
                  <a:pt x="404947" y="361950"/>
                </a:cubicBezTo>
                <a:cubicBezTo>
                  <a:pt x="387564" y="388024"/>
                  <a:pt x="398352" y="380954"/>
                  <a:pt x="347797" y="371475"/>
                </a:cubicBezTo>
                <a:cubicBezTo>
                  <a:pt x="337929" y="369625"/>
                  <a:pt x="319222" y="361950"/>
                  <a:pt x="319222" y="361950"/>
                </a:cubicBezTo>
                <a:cubicBezTo>
                  <a:pt x="314459" y="358775"/>
                  <a:pt x="310054" y="354985"/>
                  <a:pt x="304934" y="352425"/>
                </a:cubicBezTo>
                <a:cubicBezTo>
                  <a:pt x="300444" y="350180"/>
                  <a:pt x="294197" y="351212"/>
                  <a:pt x="290647" y="347662"/>
                </a:cubicBezTo>
                <a:cubicBezTo>
                  <a:pt x="265247" y="322262"/>
                  <a:pt x="309696" y="341313"/>
                  <a:pt x="271597" y="328612"/>
                </a:cubicBezTo>
                <a:lnTo>
                  <a:pt x="262072" y="300037"/>
                </a:lnTo>
                <a:cubicBezTo>
                  <a:pt x="260484" y="295275"/>
                  <a:pt x="258526" y="290620"/>
                  <a:pt x="257309" y="285750"/>
                </a:cubicBezTo>
                <a:lnTo>
                  <a:pt x="252547" y="266700"/>
                </a:lnTo>
                <a:cubicBezTo>
                  <a:pt x="250959" y="252412"/>
                  <a:pt x="256409" y="235337"/>
                  <a:pt x="247784" y="223837"/>
                </a:cubicBezTo>
                <a:cubicBezTo>
                  <a:pt x="242927" y="217361"/>
                  <a:pt x="231000" y="224584"/>
                  <a:pt x="223972" y="228600"/>
                </a:cubicBezTo>
                <a:cubicBezTo>
                  <a:pt x="219002" y="231440"/>
                  <a:pt x="218916" y="239311"/>
                  <a:pt x="214447" y="242887"/>
                </a:cubicBezTo>
                <a:cubicBezTo>
                  <a:pt x="210527" y="246023"/>
                  <a:pt x="204649" y="245405"/>
                  <a:pt x="200159" y="247650"/>
                </a:cubicBezTo>
                <a:cubicBezTo>
                  <a:pt x="195040" y="250210"/>
                  <a:pt x="190634" y="254000"/>
                  <a:pt x="185872" y="257175"/>
                </a:cubicBezTo>
                <a:cubicBezTo>
                  <a:pt x="173172" y="255587"/>
                  <a:pt x="160397" y="254516"/>
                  <a:pt x="147772" y="252412"/>
                </a:cubicBezTo>
                <a:cubicBezTo>
                  <a:pt x="135806" y="250418"/>
                  <a:pt x="125762" y="246663"/>
                  <a:pt x="114434" y="242887"/>
                </a:cubicBezTo>
                <a:cubicBezTo>
                  <a:pt x="109672" y="238125"/>
                  <a:pt x="106034" y="231871"/>
                  <a:pt x="100147" y="228600"/>
                </a:cubicBezTo>
                <a:cubicBezTo>
                  <a:pt x="91370" y="223724"/>
                  <a:pt x="71572" y="219075"/>
                  <a:pt x="71572" y="219075"/>
                </a:cubicBezTo>
                <a:cubicBezTo>
                  <a:pt x="59836" y="172137"/>
                  <a:pt x="74175" y="233834"/>
                  <a:pt x="62047" y="142875"/>
                </a:cubicBezTo>
                <a:cubicBezTo>
                  <a:pt x="61383" y="137899"/>
                  <a:pt x="60834" y="132137"/>
                  <a:pt x="57284" y="128587"/>
                </a:cubicBezTo>
                <a:cubicBezTo>
                  <a:pt x="52264" y="123567"/>
                  <a:pt x="44584" y="122237"/>
                  <a:pt x="38234" y="119062"/>
                </a:cubicBezTo>
                <a:cubicBezTo>
                  <a:pt x="36647" y="112712"/>
                  <a:pt x="37561" y="105123"/>
                  <a:pt x="33472" y="100012"/>
                </a:cubicBezTo>
                <a:cubicBezTo>
                  <a:pt x="30336" y="96092"/>
                  <a:pt x="23674" y="97495"/>
                  <a:pt x="19184" y="95250"/>
                </a:cubicBezTo>
                <a:cubicBezTo>
                  <a:pt x="14065" y="92690"/>
                  <a:pt x="9659" y="88900"/>
                  <a:pt x="4897" y="85725"/>
                </a:cubicBezTo>
                <a:cubicBezTo>
                  <a:pt x="3309" y="79375"/>
                  <a:pt x="-792" y="73155"/>
                  <a:pt x="134" y="66675"/>
                </a:cubicBezTo>
                <a:cubicBezTo>
                  <a:pt x="943" y="61009"/>
                  <a:pt x="5612" y="56434"/>
                  <a:pt x="9659" y="52387"/>
                </a:cubicBezTo>
                <a:cubicBezTo>
                  <a:pt x="13706" y="48340"/>
                  <a:pt x="18716" y="45187"/>
                  <a:pt x="23947" y="42862"/>
                </a:cubicBezTo>
                <a:cubicBezTo>
                  <a:pt x="43724" y="34073"/>
                  <a:pt x="55961" y="32649"/>
                  <a:pt x="76334" y="28575"/>
                </a:cubicBezTo>
                <a:cubicBezTo>
                  <a:pt x="171086" y="35343"/>
                  <a:pt x="247954" y="45605"/>
                  <a:pt x="343034" y="33337"/>
                </a:cubicBezTo>
                <a:cubicBezTo>
                  <a:pt x="349714" y="32475"/>
                  <a:pt x="352148" y="23362"/>
                  <a:pt x="357322" y="19050"/>
                </a:cubicBezTo>
                <a:cubicBezTo>
                  <a:pt x="370493" y="8074"/>
                  <a:pt x="378586" y="6734"/>
                  <a:pt x="395422" y="0"/>
                </a:cubicBezTo>
                <a:cubicBezTo>
                  <a:pt x="425584" y="1587"/>
                  <a:pt x="455829" y="2027"/>
                  <a:pt x="485909" y="4762"/>
                </a:cubicBezTo>
                <a:cubicBezTo>
                  <a:pt x="490909" y="5217"/>
                  <a:pt x="495707" y="7280"/>
                  <a:pt x="500197" y="9525"/>
                </a:cubicBezTo>
                <a:cubicBezTo>
                  <a:pt x="505316" y="12085"/>
                  <a:pt x="509722" y="15875"/>
                  <a:pt x="514484" y="19050"/>
                </a:cubicBezTo>
                <a:cubicBezTo>
                  <a:pt x="516333" y="24597"/>
                  <a:pt x="521849" y="45317"/>
                  <a:pt x="528772" y="47625"/>
                </a:cubicBezTo>
                <a:cubicBezTo>
                  <a:pt x="534982" y="49695"/>
                  <a:pt x="541472" y="44450"/>
                  <a:pt x="547822" y="42862"/>
                </a:cubicBezTo>
                <a:cubicBezTo>
                  <a:pt x="550362" y="35242"/>
                  <a:pt x="551632" y="18732"/>
                  <a:pt x="566872" y="23812"/>
                </a:cubicBezTo>
                <a:cubicBezTo>
                  <a:pt x="573262" y="25942"/>
                  <a:pt x="575555" y="34364"/>
                  <a:pt x="581159" y="38100"/>
                </a:cubicBezTo>
                <a:cubicBezTo>
                  <a:pt x="585336" y="40885"/>
                  <a:pt x="590833" y="40885"/>
                  <a:pt x="595447" y="42862"/>
                </a:cubicBezTo>
                <a:cubicBezTo>
                  <a:pt x="601973" y="45659"/>
                  <a:pt x="608147" y="49212"/>
                  <a:pt x="614497" y="52387"/>
                </a:cubicBezTo>
                <a:cubicBezTo>
                  <a:pt x="616084" y="57150"/>
                  <a:pt x="616474" y="62498"/>
                  <a:pt x="619259" y="66675"/>
                </a:cubicBezTo>
                <a:cubicBezTo>
                  <a:pt x="629451" y="81962"/>
                  <a:pt x="632857" y="80732"/>
                  <a:pt x="647834" y="85725"/>
                </a:cubicBezTo>
                <a:cubicBezTo>
                  <a:pt x="651009" y="90487"/>
                  <a:pt x="653312" y="95965"/>
                  <a:pt x="657359" y="100012"/>
                </a:cubicBezTo>
                <a:cubicBezTo>
                  <a:pt x="668680" y="111333"/>
                  <a:pt x="686075" y="114346"/>
                  <a:pt x="700222" y="119062"/>
                </a:cubicBezTo>
                <a:cubicBezTo>
                  <a:pt x="740910" y="132625"/>
                  <a:pt x="678476" y="112643"/>
                  <a:pt x="771659" y="133350"/>
                </a:cubicBezTo>
                <a:cubicBezTo>
                  <a:pt x="781460" y="135528"/>
                  <a:pt x="790223" y="142105"/>
                  <a:pt x="800234" y="142875"/>
                </a:cubicBezTo>
                <a:lnTo>
                  <a:pt x="862147" y="147637"/>
                </a:lnTo>
                <a:cubicBezTo>
                  <a:pt x="905800" y="158550"/>
                  <a:pt x="889355" y="149900"/>
                  <a:pt x="914534" y="166687"/>
                </a:cubicBezTo>
                <a:cubicBezTo>
                  <a:pt x="917709" y="171450"/>
                  <a:pt x="923249" y="175309"/>
                  <a:pt x="924059" y="180975"/>
                </a:cubicBezTo>
                <a:cubicBezTo>
                  <a:pt x="924985" y="187455"/>
                  <a:pt x="920581" y="193607"/>
                  <a:pt x="919297" y="200025"/>
                </a:cubicBezTo>
                <a:cubicBezTo>
                  <a:pt x="918986" y="201582"/>
                  <a:pt x="903422" y="159544"/>
                  <a:pt x="900247" y="161925"/>
                </a:cubicBezTo>
                <a:close/>
              </a:path>
            </a:pathLst>
          </a:custGeom>
          <a:noFill/>
          <a:ln w="38100">
            <a:solidFill>
              <a:srgbClr val="1EA8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415850189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5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5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5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5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6" grpId="0" animBg="1"/>
      <p:bldP spid="7" grpId="0" animBg="1"/>
      <p:bldP spid="1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sz="3200" dirty="0" smtClean="0"/>
              <a:t>Unutrašnjost Istre</a:t>
            </a:r>
            <a:endParaRPr lang="hr-HR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04660" y="646338"/>
            <a:ext cx="5235056" cy="5951014"/>
          </a:xfrm>
        </p:spPr>
        <p:txBody>
          <a:bodyPr>
            <a:noAutofit/>
          </a:bodyPr>
          <a:lstStyle/>
          <a:p>
            <a:pPr indent="-252000">
              <a:spcBef>
                <a:spcPts val="600"/>
              </a:spcBef>
            </a:pPr>
            <a:r>
              <a:rPr lang="hr-HR" sz="2200" dirty="0" smtClean="0"/>
              <a:t>počinje se turistički iskorištavati nakon izgradnje </a:t>
            </a:r>
            <a:r>
              <a:rPr lang="hr-HR" sz="2200" b="1" dirty="0">
                <a:solidFill>
                  <a:srgbClr val="FF0000"/>
                </a:solidFill>
                <a:highlight>
                  <a:srgbClr val="FFFF00"/>
                </a:highlight>
                <a:ea typeface="Calibri"/>
                <a:cs typeface="Times New Roman"/>
              </a:rPr>
              <a:t>tunela</a:t>
            </a:r>
            <a:r>
              <a:rPr lang="hr-HR" sz="2200" b="1" dirty="0">
                <a:highlight>
                  <a:srgbClr val="FFFF00"/>
                </a:highlight>
                <a:ea typeface="Calibri"/>
                <a:cs typeface="Times New Roman"/>
              </a:rPr>
              <a:t> </a:t>
            </a:r>
            <a:r>
              <a:rPr lang="hr-HR" sz="2200" b="1" dirty="0">
                <a:solidFill>
                  <a:srgbClr val="FF0000"/>
                </a:solidFill>
                <a:highlight>
                  <a:srgbClr val="FFFF00"/>
                </a:highlight>
                <a:ea typeface="Calibri"/>
                <a:cs typeface="Times New Roman"/>
              </a:rPr>
              <a:t>Učka</a:t>
            </a:r>
            <a:r>
              <a:rPr lang="hr-HR" sz="2200" b="1" dirty="0">
                <a:highlight>
                  <a:srgbClr val="FFFF00"/>
                </a:highlight>
                <a:ea typeface="Calibri"/>
                <a:cs typeface="Times New Roman"/>
              </a:rPr>
              <a:t>, </a:t>
            </a:r>
            <a:r>
              <a:rPr lang="hr-HR" sz="2200" b="1" dirty="0">
                <a:solidFill>
                  <a:srgbClr val="FF0000"/>
                </a:solidFill>
                <a:highlight>
                  <a:srgbClr val="FFFF00"/>
                </a:highlight>
                <a:ea typeface="Calibri"/>
                <a:cs typeface="Times New Roman"/>
              </a:rPr>
              <a:t>istarskog</a:t>
            </a:r>
            <a:r>
              <a:rPr lang="hr-HR" sz="2200" b="1" dirty="0">
                <a:highlight>
                  <a:srgbClr val="FFFF00"/>
                </a:highlight>
                <a:ea typeface="Calibri"/>
                <a:cs typeface="Times New Roman"/>
              </a:rPr>
              <a:t> </a:t>
            </a:r>
            <a:r>
              <a:rPr lang="hr-HR" sz="2200" b="1" dirty="0">
                <a:solidFill>
                  <a:srgbClr val="FF0000"/>
                </a:solidFill>
                <a:highlight>
                  <a:srgbClr val="FFFF00"/>
                </a:highlight>
                <a:ea typeface="Calibri"/>
                <a:cs typeface="Times New Roman"/>
              </a:rPr>
              <a:t>ispilona</a:t>
            </a:r>
            <a:r>
              <a:rPr lang="hr-HR" sz="2200" dirty="0" smtClean="0">
                <a:solidFill>
                  <a:srgbClr val="FF0000"/>
                </a:solidFill>
              </a:rPr>
              <a:t> </a:t>
            </a:r>
            <a:r>
              <a:rPr lang="hr-HR" sz="2200" dirty="0" smtClean="0"/>
              <a:t>i razvoja </a:t>
            </a:r>
            <a:r>
              <a:rPr lang="hr-HR" sz="2200" b="1" dirty="0">
                <a:solidFill>
                  <a:srgbClr val="FF0000"/>
                </a:solidFill>
                <a:highlight>
                  <a:srgbClr val="FFFF00"/>
                </a:highlight>
                <a:ea typeface="Calibri"/>
                <a:cs typeface="Times New Roman"/>
              </a:rPr>
              <a:t>ruralnog turizma</a:t>
            </a:r>
            <a:r>
              <a:rPr lang="hr-HR" sz="2200" dirty="0" smtClean="0"/>
              <a:t> u posljednjih desetak godina</a:t>
            </a:r>
          </a:p>
          <a:p>
            <a:pPr indent="-252000">
              <a:spcBef>
                <a:spcPts val="1200"/>
              </a:spcBef>
            </a:pPr>
            <a:r>
              <a:rPr lang="hr-HR" sz="2200" dirty="0">
                <a:highlight>
                  <a:srgbClr val="FFFF00"/>
                </a:highlight>
                <a:ea typeface="Calibri"/>
                <a:cs typeface="Times New Roman"/>
              </a:rPr>
              <a:t>brojna</a:t>
            </a:r>
            <a:r>
              <a:rPr lang="hr-HR" sz="2200" b="1" dirty="0">
                <a:highlight>
                  <a:srgbClr val="FFFF00"/>
                </a:highlight>
                <a:ea typeface="Calibri"/>
                <a:cs typeface="Times New Roman"/>
              </a:rPr>
              <a:t> </a:t>
            </a:r>
            <a:r>
              <a:rPr lang="hr-HR" sz="2200" b="1" dirty="0">
                <a:solidFill>
                  <a:srgbClr val="FF0000"/>
                </a:solidFill>
                <a:highlight>
                  <a:srgbClr val="FFFF00"/>
                </a:highlight>
                <a:ea typeface="Calibri"/>
                <a:cs typeface="Times New Roman"/>
              </a:rPr>
              <a:t>akropolska</a:t>
            </a:r>
            <a:r>
              <a:rPr lang="hr-HR" sz="2200" b="1" dirty="0">
                <a:highlight>
                  <a:srgbClr val="FFFF00"/>
                </a:highlight>
                <a:ea typeface="Calibri"/>
                <a:cs typeface="Times New Roman"/>
              </a:rPr>
              <a:t> </a:t>
            </a:r>
            <a:r>
              <a:rPr lang="hr-HR" sz="2200" b="1" dirty="0">
                <a:solidFill>
                  <a:srgbClr val="FF0000"/>
                </a:solidFill>
                <a:highlight>
                  <a:srgbClr val="FFFF00"/>
                </a:highlight>
                <a:ea typeface="Calibri"/>
                <a:cs typeface="Times New Roman"/>
              </a:rPr>
              <a:t>naselja</a:t>
            </a:r>
          </a:p>
          <a:p>
            <a:pPr marL="468000" indent="-216000">
              <a:spcBef>
                <a:spcPts val="600"/>
              </a:spcBef>
            </a:pPr>
            <a:r>
              <a:rPr lang="hr-HR" sz="2200" b="1" dirty="0" smtClean="0">
                <a:solidFill>
                  <a:srgbClr val="FF0000"/>
                </a:solidFill>
              </a:rPr>
              <a:t>Motovun</a:t>
            </a:r>
            <a:r>
              <a:rPr lang="hr-HR" sz="2200" dirty="0" smtClean="0">
                <a:solidFill>
                  <a:srgbClr val="FF0000"/>
                </a:solidFill>
              </a:rPr>
              <a:t> </a:t>
            </a:r>
            <a:r>
              <a:rPr lang="hr-HR" sz="2200" dirty="0" smtClean="0"/>
              <a:t>– međunarodni </a:t>
            </a:r>
            <a:r>
              <a:rPr lang="hr-HR" sz="2200" dirty="0">
                <a:highlight>
                  <a:srgbClr val="FFFF00"/>
                </a:highlight>
                <a:ea typeface="Calibri"/>
                <a:cs typeface="Times New Roman"/>
              </a:rPr>
              <a:t>filmski festival</a:t>
            </a:r>
          </a:p>
          <a:p>
            <a:pPr marL="468000" indent="-216000">
              <a:spcBef>
                <a:spcPts val="600"/>
              </a:spcBef>
            </a:pPr>
            <a:r>
              <a:rPr lang="hr-HR" sz="2200" b="1" dirty="0" smtClean="0">
                <a:solidFill>
                  <a:srgbClr val="FF0000"/>
                </a:solidFill>
              </a:rPr>
              <a:t>Buzet</a:t>
            </a:r>
            <a:r>
              <a:rPr lang="hr-HR" sz="2200" dirty="0" smtClean="0">
                <a:solidFill>
                  <a:srgbClr val="FF0000"/>
                </a:solidFill>
              </a:rPr>
              <a:t> </a:t>
            </a:r>
            <a:r>
              <a:rPr lang="hr-HR" sz="2200" dirty="0" smtClean="0"/>
              <a:t>– </a:t>
            </a:r>
            <a:r>
              <a:rPr lang="hr-HR" sz="2200" dirty="0">
                <a:highlight>
                  <a:srgbClr val="FFFF00"/>
                </a:highlight>
                <a:ea typeface="Calibri"/>
                <a:cs typeface="Times New Roman"/>
              </a:rPr>
              <a:t>„grad tartufa”</a:t>
            </a:r>
          </a:p>
          <a:p>
            <a:pPr marL="468000" indent="-216000">
              <a:spcBef>
                <a:spcPts val="600"/>
              </a:spcBef>
            </a:pPr>
            <a:r>
              <a:rPr lang="hr-HR" sz="2200" b="1" dirty="0" smtClean="0">
                <a:solidFill>
                  <a:srgbClr val="FF0000"/>
                </a:solidFill>
              </a:rPr>
              <a:t>Grožnjan</a:t>
            </a:r>
            <a:r>
              <a:rPr lang="hr-HR" sz="2200" dirty="0" smtClean="0">
                <a:solidFill>
                  <a:srgbClr val="FF0000"/>
                </a:solidFill>
              </a:rPr>
              <a:t> </a:t>
            </a:r>
            <a:r>
              <a:rPr lang="hr-HR" sz="2200" dirty="0" smtClean="0"/>
              <a:t>– okupljalište glazbenika i slikara – </a:t>
            </a:r>
            <a:r>
              <a:rPr lang="hr-HR" sz="2200" dirty="0">
                <a:highlight>
                  <a:srgbClr val="FFFF00"/>
                </a:highlight>
                <a:ea typeface="Calibri"/>
                <a:cs typeface="Times New Roman"/>
              </a:rPr>
              <a:t>„grad umjetnika”</a:t>
            </a:r>
          </a:p>
          <a:p>
            <a:pPr indent="-252000">
              <a:spcBef>
                <a:spcPts val="600"/>
              </a:spcBef>
            </a:pPr>
            <a:r>
              <a:rPr lang="hr-HR" sz="2200" b="1" dirty="0" smtClean="0">
                <a:solidFill>
                  <a:srgbClr val="FF0000"/>
                </a:solidFill>
              </a:rPr>
              <a:t>Pazin</a:t>
            </a:r>
            <a:r>
              <a:rPr lang="hr-HR" sz="2200" dirty="0" smtClean="0">
                <a:solidFill>
                  <a:srgbClr val="FF0000"/>
                </a:solidFill>
              </a:rPr>
              <a:t> </a:t>
            </a:r>
            <a:r>
              <a:rPr lang="hr-HR" sz="2200" dirty="0" smtClean="0"/>
              <a:t>– </a:t>
            </a:r>
            <a:r>
              <a:rPr lang="hr-HR" sz="2200" dirty="0">
                <a:highlight>
                  <a:srgbClr val="FFFF00"/>
                </a:highlight>
                <a:ea typeface="Calibri"/>
                <a:cs typeface="Times New Roman"/>
              </a:rPr>
              <a:t>županijsko središte</a:t>
            </a:r>
          </a:p>
          <a:p>
            <a:pPr indent="-252000">
              <a:spcBef>
                <a:spcPts val="600"/>
              </a:spcBef>
            </a:pPr>
            <a:r>
              <a:rPr lang="hr-HR" sz="2200" b="1" dirty="0" smtClean="0">
                <a:solidFill>
                  <a:srgbClr val="FF0000"/>
                </a:solidFill>
              </a:rPr>
              <a:t>Istarske toplice </a:t>
            </a:r>
            <a:r>
              <a:rPr lang="hr-HR" sz="2200" dirty="0" smtClean="0"/>
              <a:t>– između Buzeta i Motovuna</a:t>
            </a:r>
          </a:p>
          <a:p>
            <a:pPr indent="-252000">
              <a:spcBef>
                <a:spcPts val="1800"/>
              </a:spcBef>
            </a:pPr>
            <a:r>
              <a:rPr lang="hr-HR" sz="2200" dirty="0" smtClean="0"/>
              <a:t>brojna </a:t>
            </a:r>
            <a:r>
              <a:rPr lang="hr-HR" sz="2200" b="1" dirty="0" smtClean="0">
                <a:solidFill>
                  <a:srgbClr val="FF0000"/>
                </a:solidFill>
              </a:rPr>
              <a:t>seoska domaćinstva </a:t>
            </a:r>
            <a:r>
              <a:rPr lang="hr-HR" sz="2200" dirty="0" smtClean="0"/>
              <a:t>i </a:t>
            </a:r>
            <a:r>
              <a:rPr lang="hr-HR" sz="2200" b="1" dirty="0" smtClean="0">
                <a:solidFill>
                  <a:srgbClr val="FF0000"/>
                </a:solidFill>
              </a:rPr>
              <a:t>bogata </a:t>
            </a:r>
            <a:r>
              <a:rPr lang="hr-HR" sz="2200" b="1" dirty="0" err="1" smtClean="0">
                <a:solidFill>
                  <a:srgbClr val="FF0000"/>
                </a:solidFill>
              </a:rPr>
              <a:t>gastro</a:t>
            </a:r>
            <a:r>
              <a:rPr lang="hr-HR" sz="2200" b="1" dirty="0" smtClean="0">
                <a:solidFill>
                  <a:srgbClr val="FF0000"/>
                </a:solidFill>
              </a:rPr>
              <a:t>-enološka ponuda</a:t>
            </a:r>
            <a:r>
              <a:rPr lang="hr-HR" sz="2200" dirty="0" smtClean="0"/>
              <a:t> – malvazija, muškat i </a:t>
            </a:r>
            <a:r>
              <a:rPr lang="hr-HR" sz="2200" dirty="0" err="1" smtClean="0"/>
              <a:t>teran</a:t>
            </a:r>
            <a:endParaRPr lang="hr-HR" sz="2200" dirty="0" smtClean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100631" y="102294"/>
            <a:ext cx="3969159" cy="6616006"/>
          </a:xfrm>
          <a:prstGeom prst="rect">
            <a:avLst/>
          </a:prstGeom>
          <a:noFill/>
          <a:ln w="9525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5131555" y="658679"/>
            <a:ext cx="4010155" cy="5082554"/>
            <a:chOff x="5118855" y="658679"/>
            <a:chExt cx="4010155" cy="5082554"/>
          </a:xfrm>
        </p:grpSpPr>
        <p:sp>
          <p:nvSpPr>
            <p:cNvPr id="5" name="Freeform 4"/>
            <p:cNvSpPr/>
            <p:nvPr/>
          </p:nvSpPr>
          <p:spPr>
            <a:xfrm>
              <a:off x="5118855" y="658679"/>
              <a:ext cx="1446837" cy="5082554"/>
            </a:xfrm>
            <a:custGeom>
              <a:avLst/>
              <a:gdLst>
                <a:gd name="connsiteX0" fmla="*/ 352555 w 1446837"/>
                <a:gd name="connsiteY0" fmla="*/ 75839 h 5082554"/>
                <a:gd name="connsiteX1" fmla="*/ 22771 w 1446837"/>
                <a:gd name="connsiteY1" fmla="*/ 888 h 5082554"/>
                <a:gd name="connsiteX2" fmla="*/ 52752 w 1446837"/>
                <a:gd name="connsiteY2" fmla="*/ 120810 h 5082554"/>
                <a:gd name="connsiteX3" fmla="*/ 247624 w 1446837"/>
                <a:gd name="connsiteY3" fmla="*/ 405623 h 5082554"/>
                <a:gd name="connsiteX4" fmla="*/ 172673 w 1446837"/>
                <a:gd name="connsiteY4" fmla="*/ 660455 h 5082554"/>
                <a:gd name="connsiteX5" fmla="*/ 172673 w 1446837"/>
                <a:gd name="connsiteY5" fmla="*/ 885308 h 5082554"/>
                <a:gd name="connsiteX6" fmla="*/ 202653 w 1446837"/>
                <a:gd name="connsiteY6" fmla="*/ 1140141 h 5082554"/>
                <a:gd name="connsiteX7" fmla="*/ 382535 w 1446837"/>
                <a:gd name="connsiteY7" fmla="*/ 1200101 h 5082554"/>
                <a:gd name="connsiteX8" fmla="*/ 577407 w 1446837"/>
                <a:gd name="connsiteY8" fmla="*/ 1155131 h 5082554"/>
                <a:gd name="connsiteX9" fmla="*/ 682338 w 1446837"/>
                <a:gd name="connsiteY9" fmla="*/ 1335013 h 5082554"/>
                <a:gd name="connsiteX10" fmla="*/ 742299 w 1446837"/>
                <a:gd name="connsiteY10" fmla="*/ 1604836 h 5082554"/>
                <a:gd name="connsiteX11" fmla="*/ 697329 w 1446837"/>
                <a:gd name="connsiteY11" fmla="*/ 1754737 h 5082554"/>
                <a:gd name="connsiteX12" fmla="*/ 622378 w 1446837"/>
                <a:gd name="connsiteY12" fmla="*/ 1889649 h 5082554"/>
                <a:gd name="connsiteX13" fmla="*/ 742299 w 1446837"/>
                <a:gd name="connsiteY13" fmla="*/ 2069531 h 5082554"/>
                <a:gd name="connsiteX14" fmla="*/ 772279 w 1446837"/>
                <a:gd name="connsiteY14" fmla="*/ 2279393 h 5082554"/>
                <a:gd name="connsiteX15" fmla="*/ 757289 w 1446837"/>
                <a:gd name="connsiteY15" fmla="*/ 2639157 h 5082554"/>
                <a:gd name="connsiteX16" fmla="*/ 907191 w 1446837"/>
                <a:gd name="connsiteY16" fmla="*/ 2774069 h 5082554"/>
                <a:gd name="connsiteX17" fmla="*/ 1251965 w 1446837"/>
                <a:gd name="connsiteY17" fmla="*/ 3073872 h 5082554"/>
                <a:gd name="connsiteX18" fmla="*/ 1356896 w 1446837"/>
                <a:gd name="connsiteY18" fmla="*/ 3268744 h 5082554"/>
                <a:gd name="connsiteX19" fmla="*/ 1446837 w 1446837"/>
                <a:gd name="connsiteY19" fmla="*/ 3508587 h 5082554"/>
                <a:gd name="connsiteX20" fmla="*/ 1446837 w 1446837"/>
                <a:gd name="connsiteY20" fmla="*/ 3508587 h 5082554"/>
                <a:gd name="connsiteX21" fmla="*/ 1356896 w 1446837"/>
                <a:gd name="connsiteY21" fmla="*/ 3778410 h 5082554"/>
                <a:gd name="connsiteX22" fmla="*/ 1371886 w 1446837"/>
                <a:gd name="connsiteY22" fmla="*/ 4003262 h 5082554"/>
                <a:gd name="connsiteX23" fmla="*/ 1356896 w 1446837"/>
                <a:gd name="connsiteY23" fmla="*/ 4153164 h 5082554"/>
                <a:gd name="connsiteX24" fmla="*/ 1386876 w 1446837"/>
                <a:gd name="connsiteY24" fmla="*/ 4333046 h 5082554"/>
                <a:gd name="connsiteX25" fmla="*/ 1371886 w 1446837"/>
                <a:gd name="connsiteY25" fmla="*/ 4437977 h 5082554"/>
                <a:gd name="connsiteX26" fmla="*/ 1386876 w 1446837"/>
                <a:gd name="connsiteY26" fmla="*/ 4602869 h 5082554"/>
                <a:gd name="connsiteX27" fmla="*/ 1356896 w 1446837"/>
                <a:gd name="connsiteY27" fmla="*/ 4812731 h 5082554"/>
                <a:gd name="connsiteX28" fmla="*/ 1401866 w 1446837"/>
                <a:gd name="connsiteY28" fmla="*/ 5082554 h 5082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446837" h="5082554">
                  <a:moveTo>
                    <a:pt x="352555" y="75839"/>
                  </a:moveTo>
                  <a:cubicBezTo>
                    <a:pt x="212646" y="34616"/>
                    <a:pt x="72738" y="-6607"/>
                    <a:pt x="22771" y="888"/>
                  </a:cubicBezTo>
                  <a:cubicBezTo>
                    <a:pt x="-27196" y="8383"/>
                    <a:pt x="15277" y="53354"/>
                    <a:pt x="52752" y="120810"/>
                  </a:cubicBezTo>
                  <a:cubicBezTo>
                    <a:pt x="90227" y="188266"/>
                    <a:pt x="227637" y="315682"/>
                    <a:pt x="247624" y="405623"/>
                  </a:cubicBezTo>
                  <a:cubicBezTo>
                    <a:pt x="267611" y="495564"/>
                    <a:pt x="185165" y="580508"/>
                    <a:pt x="172673" y="660455"/>
                  </a:cubicBezTo>
                  <a:cubicBezTo>
                    <a:pt x="160181" y="740403"/>
                    <a:pt x="167676" y="805360"/>
                    <a:pt x="172673" y="885308"/>
                  </a:cubicBezTo>
                  <a:cubicBezTo>
                    <a:pt x="177670" y="965256"/>
                    <a:pt x="167676" y="1087676"/>
                    <a:pt x="202653" y="1140141"/>
                  </a:cubicBezTo>
                  <a:cubicBezTo>
                    <a:pt x="237630" y="1192606"/>
                    <a:pt x="320076" y="1197603"/>
                    <a:pt x="382535" y="1200101"/>
                  </a:cubicBezTo>
                  <a:cubicBezTo>
                    <a:pt x="444994" y="1202599"/>
                    <a:pt x="527440" y="1132646"/>
                    <a:pt x="577407" y="1155131"/>
                  </a:cubicBezTo>
                  <a:cubicBezTo>
                    <a:pt x="627374" y="1177616"/>
                    <a:pt x="654856" y="1260062"/>
                    <a:pt x="682338" y="1335013"/>
                  </a:cubicBezTo>
                  <a:cubicBezTo>
                    <a:pt x="709820" y="1409964"/>
                    <a:pt x="739801" y="1534882"/>
                    <a:pt x="742299" y="1604836"/>
                  </a:cubicBezTo>
                  <a:cubicBezTo>
                    <a:pt x="744797" y="1674790"/>
                    <a:pt x="717316" y="1707268"/>
                    <a:pt x="697329" y="1754737"/>
                  </a:cubicBezTo>
                  <a:cubicBezTo>
                    <a:pt x="677342" y="1802206"/>
                    <a:pt x="614883" y="1837183"/>
                    <a:pt x="622378" y="1889649"/>
                  </a:cubicBezTo>
                  <a:cubicBezTo>
                    <a:pt x="629873" y="1942115"/>
                    <a:pt x="717316" y="2004574"/>
                    <a:pt x="742299" y="2069531"/>
                  </a:cubicBezTo>
                  <a:cubicBezTo>
                    <a:pt x="767282" y="2134488"/>
                    <a:pt x="769781" y="2184455"/>
                    <a:pt x="772279" y="2279393"/>
                  </a:cubicBezTo>
                  <a:cubicBezTo>
                    <a:pt x="774777" y="2374331"/>
                    <a:pt x="734804" y="2556711"/>
                    <a:pt x="757289" y="2639157"/>
                  </a:cubicBezTo>
                  <a:cubicBezTo>
                    <a:pt x="779774" y="2721603"/>
                    <a:pt x="907191" y="2774069"/>
                    <a:pt x="907191" y="2774069"/>
                  </a:cubicBezTo>
                  <a:cubicBezTo>
                    <a:pt x="989637" y="2846521"/>
                    <a:pt x="1177014" y="2991426"/>
                    <a:pt x="1251965" y="3073872"/>
                  </a:cubicBezTo>
                  <a:cubicBezTo>
                    <a:pt x="1326916" y="3156318"/>
                    <a:pt x="1324417" y="3196292"/>
                    <a:pt x="1356896" y="3268744"/>
                  </a:cubicBezTo>
                  <a:cubicBezTo>
                    <a:pt x="1389375" y="3341197"/>
                    <a:pt x="1446837" y="3508587"/>
                    <a:pt x="1446837" y="3508587"/>
                  </a:cubicBezTo>
                  <a:lnTo>
                    <a:pt x="1446837" y="3508587"/>
                  </a:lnTo>
                  <a:cubicBezTo>
                    <a:pt x="1431847" y="3553557"/>
                    <a:pt x="1369388" y="3695964"/>
                    <a:pt x="1356896" y="3778410"/>
                  </a:cubicBezTo>
                  <a:cubicBezTo>
                    <a:pt x="1344404" y="3860856"/>
                    <a:pt x="1371886" y="3940803"/>
                    <a:pt x="1371886" y="4003262"/>
                  </a:cubicBezTo>
                  <a:cubicBezTo>
                    <a:pt x="1371886" y="4065721"/>
                    <a:pt x="1354398" y="4098200"/>
                    <a:pt x="1356896" y="4153164"/>
                  </a:cubicBezTo>
                  <a:cubicBezTo>
                    <a:pt x="1359394" y="4208128"/>
                    <a:pt x="1384378" y="4285577"/>
                    <a:pt x="1386876" y="4333046"/>
                  </a:cubicBezTo>
                  <a:cubicBezTo>
                    <a:pt x="1389374" y="4380515"/>
                    <a:pt x="1371886" y="4393007"/>
                    <a:pt x="1371886" y="4437977"/>
                  </a:cubicBezTo>
                  <a:cubicBezTo>
                    <a:pt x="1371886" y="4482947"/>
                    <a:pt x="1389374" y="4540410"/>
                    <a:pt x="1386876" y="4602869"/>
                  </a:cubicBezTo>
                  <a:cubicBezTo>
                    <a:pt x="1384378" y="4665328"/>
                    <a:pt x="1354398" y="4732784"/>
                    <a:pt x="1356896" y="4812731"/>
                  </a:cubicBezTo>
                  <a:cubicBezTo>
                    <a:pt x="1359394" y="4892678"/>
                    <a:pt x="1380630" y="4987616"/>
                    <a:pt x="1401866" y="5082554"/>
                  </a:cubicBezTo>
                </a:path>
              </a:pathLst>
            </a:custGeom>
            <a:noFill/>
            <a:ln w="76200">
              <a:solidFill>
                <a:srgbClr val="0037DB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r-HR"/>
            </a:p>
          </p:txBody>
        </p:sp>
        <p:sp>
          <p:nvSpPr>
            <p:cNvPr id="7" name="Freeform 6"/>
            <p:cNvSpPr/>
            <p:nvPr/>
          </p:nvSpPr>
          <p:spPr>
            <a:xfrm>
              <a:off x="6370820" y="1781517"/>
              <a:ext cx="2758190" cy="1966024"/>
            </a:xfrm>
            <a:custGeom>
              <a:avLst/>
              <a:gdLst>
                <a:gd name="connsiteX0" fmla="*/ 0 w 2758190"/>
                <a:gd name="connsiteY0" fmla="*/ 1966024 h 1966024"/>
                <a:gd name="connsiteX1" fmla="*/ 149901 w 2758190"/>
                <a:gd name="connsiteY1" fmla="*/ 1891073 h 1966024"/>
                <a:gd name="connsiteX2" fmla="*/ 269823 w 2758190"/>
                <a:gd name="connsiteY2" fmla="*/ 1861093 h 1966024"/>
                <a:gd name="connsiteX3" fmla="*/ 404734 w 2758190"/>
                <a:gd name="connsiteY3" fmla="*/ 1771152 h 1966024"/>
                <a:gd name="connsiteX4" fmla="*/ 434714 w 2758190"/>
                <a:gd name="connsiteY4" fmla="*/ 1621250 h 1966024"/>
                <a:gd name="connsiteX5" fmla="*/ 479685 w 2758190"/>
                <a:gd name="connsiteY5" fmla="*/ 1531309 h 1966024"/>
                <a:gd name="connsiteX6" fmla="*/ 449705 w 2758190"/>
                <a:gd name="connsiteY6" fmla="*/ 1306457 h 1966024"/>
                <a:gd name="connsiteX7" fmla="*/ 509665 w 2758190"/>
                <a:gd name="connsiteY7" fmla="*/ 1096594 h 1966024"/>
                <a:gd name="connsiteX8" fmla="*/ 554636 w 2758190"/>
                <a:gd name="connsiteY8" fmla="*/ 1021644 h 1966024"/>
                <a:gd name="connsiteX9" fmla="*/ 839449 w 2758190"/>
                <a:gd name="connsiteY9" fmla="*/ 916713 h 1966024"/>
                <a:gd name="connsiteX10" fmla="*/ 1004341 w 2758190"/>
                <a:gd name="connsiteY10" fmla="*/ 886732 h 1966024"/>
                <a:gd name="connsiteX11" fmla="*/ 1154242 w 2758190"/>
                <a:gd name="connsiteY11" fmla="*/ 781801 h 1966024"/>
                <a:gd name="connsiteX12" fmla="*/ 1274164 w 2758190"/>
                <a:gd name="connsiteY12" fmla="*/ 691860 h 1966024"/>
                <a:gd name="connsiteX13" fmla="*/ 1454046 w 2758190"/>
                <a:gd name="connsiteY13" fmla="*/ 392057 h 1966024"/>
                <a:gd name="connsiteX14" fmla="*/ 1603947 w 2758190"/>
                <a:gd name="connsiteY14" fmla="*/ 287126 h 1966024"/>
                <a:gd name="connsiteX15" fmla="*/ 1648918 w 2758190"/>
                <a:gd name="connsiteY15" fmla="*/ 77263 h 1966024"/>
                <a:gd name="connsiteX16" fmla="*/ 1768839 w 2758190"/>
                <a:gd name="connsiteY16" fmla="*/ 2313 h 1966024"/>
                <a:gd name="connsiteX17" fmla="*/ 2023672 w 2758190"/>
                <a:gd name="connsiteY17" fmla="*/ 152214 h 1966024"/>
                <a:gd name="connsiteX18" fmla="*/ 2173573 w 2758190"/>
                <a:gd name="connsiteY18" fmla="*/ 242155 h 1966024"/>
                <a:gd name="connsiteX19" fmla="*/ 2323475 w 2758190"/>
                <a:gd name="connsiteY19" fmla="*/ 362076 h 1966024"/>
                <a:gd name="connsiteX20" fmla="*/ 2758190 w 2758190"/>
                <a:gd name="connsiteY20" fmla="*/ 347086 h 1966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758190" h="1966024">
                  <a:moveTo>
                    <a:pt x="0" y="1966024"/>
                  </a:moveTo>
                  <a:cubicBezTo>
                    <a:pt x="52465" y="1937292"/>
                    <a:pt x="104931" y="1908561"/>
                    <a:pt x="149901" y="1891073"/>
                  </a:cubicBezTo>
                  <a:cubicBezTo>
                    <a:pt x="194871" y="1873585"/>
                    <a:pt x="227351" y="1881080"/>
                    <a:pt x="269823" y="1861093"/>
                  </a:cubicBezTo>
                  <a:cubicBezTo>
                    <a:pt x="312295" y="1841106"/>
                    <a:pt x="377252" y="1811126"/>
                    <a:pt x="404734" y="1771152"/>
                  </a:cubicBezTo>
                  <a:cubicBezTo>
                    <a:pt x="432216" y="1731178"/>
                    <a:pt x="422222" y="1661224"/>
                    <a:pt x="434714" y="1621250"/>
                  </a:cubicBezTo>
                  <a:cubicBezTo>
                    <a:pt x="447206" y="1581276"/>
                    <a:pt x="477187" y="1583774"/>
                    <a:pt x="479685" y="1531309"/>
                  </a:cubicBezTo>
                  <a:cubicBezTo>
                    <a:pt x="482183" y="1478844"/>
                    <a:pt x="444708" y="1378909"/>
                    <a:pt x="449705" y="1306457"/>
                  </a:cubicBezTo>
                  <a:cubicBezTo>
                    <a:pt x="454702" y="1234004"/>
                    <a:pt x="492177" y="1144063"/>
                    <a:pt x="509665" y="1096594"/>
                  </a:cubicBezTo>
                  <a:cubicBezTo>
                    <a:pt x="527153" y="1049125"/>
                    <a:pt x="499672" y="1051624"/>
                    <a:pt x="554636" y="1021644"/>
                  </a:cubicBezTo>
                  <a:cubicBezTo>
                    <a:pt x="609600" y="991664"/>
                    <a:pt x="764498" y="939198"/>
                    <a:pt x="839449" y="916713"/>
                  </a:cubicBezTo>
                  <a:cubicBezTo>
                    <a:pt x="914400" y="894228"/>
                    <a:pt x="951875" y="909217"/>
                    <a:pt x="1004341" y="886732"/>
                  </a:cubicBezTo>
                  <a:cubicBezTo>
                    <a:pt x="1056807" y="864247"/>
                    <a:pt x="1109272" y="814280"/>
                    <a:pt x="1154242" y="781801"/>
                  </a:cubicBezTo>
                  <a:cubicBezTo>
                    <a:pt x="1199213" y="749322"/>
                    <a:pt x="1224197" y="756817"/>
                    <a:pt x="1274164" y="691860"/>
                  </a:cubicBezTo>
                  <a:cubicBezTo>
                    <a:pt x="1324131" y="626903"/>
                    <a:pt x="1399082" y="459513"/>
                    <a:pt x="1454046" y="392057"/>
                  </a:cubicBezTo>
                  <a:cubicBezTo>
                    <a:pt x="1509010" y="324601"/>
                    <a:pt x="1571468" y="339592"/>
                    <a:pt x="1603947" y="287126"/>
                  </a:cubicBezTo>
                  <a:cubicBezTo>
                    <a:pt x="1636426" y="234660"/>
                    <a:pt x="1621436" y="124732"/>
                    <a:pt x="1648918" y="77263"/>
                  </a:cubicBezTo>
                  <a:cubicBezTo>
                    <a:pt x="1676400" y="29794"/>
                    <a:pt x="1706380" y="-10179"/>
                    <a:pt x="1768839" y="2313"/>
                  </a:cubicBezTo>
                  <a:cubicBezTo>
                    <a:pt x="1831298" y="14805"/>
                    <a:pt x="2023672" y="152214"/>
                    <a:pt x="2023672" y="152214"/>
                  </a:cubicBezTo>
                  <a:cubicBezTo>
                    <a:pt x="2091128" y="192188"/>
                    <a:pt x="2123606" y="207178"/>
                    <a:pt x="2173573" y="242155"/>
                  </a:cubicBezTo>
                  <a:cubicBezTo>
                    <a:pt x="2223540" y="277132"/>
                    <a:pt x="2226039" y="344588"/>
                    <a:pt x="2323475" y="362076"/>
                  </a:cubicBezTo>
                  <a:cubicBezTo>
                    <a:pt x="2420911" y="379564"/>
                    <a:pt x="2589550" y="363325"/>
                    <a:pt x="2758190" y="347086"/>
                  </a:cubicBezTo>
                </a:path>
              </a:pathLst>
            </a:custGeom>
            <a:noFill/>
            <a:ln w="76200">
              <a:solidFill>
                <a:srgbClr val="0037DB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r-HR" dirty="0"/>
            </a:p>
          </p:txBody>
        </p:sp>
      </p:grpSp>
      <p:sp>
        <p:nvSpPr>
          <p:cNvPr id="4" name="Oval 3"/>
          <p:cNvSpPr/>
          <p:nvPr/>
        </p:nvSpPr>
        <p:spPr>
          <a:xfrm>
            <a:off x="8493108" y="1844824"/>
            <a:ext cx="590189" cy="576064"/>
          </a:xfrm>
          <a:prstGeom prst="ellipse">
            <a:avLst/>
          </a:prstGeom>
          <a:noFill/>
          <a:ln w="762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9" name="Rectangle 8"/>
          <p:cNvSpPr/>
          <p:nvPr/>
        </p:nvSpPr>
        <p:spPr>
          <a:xfrm>
            <a:off x="5925814" y="1211742"/>
            <a:ext cx="862584" cy="29755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10" name="Rectangle 9"/>
          <p:cNvSpPr/>
          <p:nvPr/>
        </p:nvSpPr>
        <p:spPr>
          <a:xfrm>
            <a:off x="6997724" y="1229847"/>
            <a:ext cx="648072" cy="29755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11" name="Rectangle 10"/>
          <p:cNvSpPr/>
          <p:nvPr/>
        </p:nvSpPr>
        <p:spPr>
          <a:xfrm>
            <a:off x="6530428" y="1691286"/>
            <a:ext cx="862584" cy="29755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12" name="Rectangle 11"/>
          <p:cNvSpPr/>
          <p:nvPr/>
        </p:nvSpPr>
        <p:spPr>
          <a:xfrm>
            <a:off x="7141740" y="2522876"/>
            <a:ext cx="648072" cy="297554"/>
          </a:xfrm>
          <a:prstGeom prst="rect">
            <a:avLst/>
          </a:prstGeom>
          <a:solidFill>
            <a:schemeClr val="bg1"/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hr-HR" b="1" dirty="0" smtClean="0">
                <a:solidFill>
                  <a:schemeClr val="tx1"/>
                </a:solidFill>
              </a:rPr>
              <a:t>Pazin</a:t>
            </a:r>
            <a:endParaRPr lang="hr-HR" b="1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8186737" y="2492896"/>
            <a:ext cx="934467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hr-HR" sz="1400" b="1" dirty="0" smtClean="0">
                <a:solidFill>
                  <a:schemeClr val="tx1"/>
                </a:solidFill>
              </a:rPr>
              <a:t>tunel Učka</a:t>
            </a:r>
            <a:endParaRPr lang="hr-HR" sz="1400" b="1" dirty="0">
              <a:solidFill>
                <a:schemeClr val="tx1"/>
              </a:solidFill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7175079" y="6351398"/>
            <a:ext cx="1918034" cy="369332"/>
            <a:chOff x="7177940" y="5982023"/>
            <a:chExt cx="1918034" cy="369332"/>
          </a:xfrm>
        </p:grpSpPr>
        <p:sp>
          <p:nvSpPr>
            <p:cNvPr id="16" name="Rectangle 15"/>
            <p:cNvSpPr/>
            <p:nvPr/>
          </p:nvSpPr>
          <p:spPr>
            <a:xfrm>
              <a:off x="7177940" y="5993557"/>
              <a:ext cx="1871346" cy="3462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r-HR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7251857" y="6119193"/>
              <a:ext cx="350467" cy="115541"/>
            </a:xfrm>
            <a:prstGeom prst="rect">
              <a:avLst/>
            </a:prstGeom>
            <a:solidFill>
              <a:srgbClr val="0037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r-HR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592934" y="5982023"/>
              <a:ext cx="15030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r-HR" dirty="0" smtClean="0"/>
                <a:t>Istarski ipsilon</a:t>
              </a:r>
              <a:endParaRPr lang="hr-HR" dirty="0"/>
            </a:p>
          </p:txBody>
        </p:sp>
      </p:grpSp>
    </p:spTree>
    <p:extLst>
      <p:ext uri="{BB962C8B-B14F-4D97-AF65-F5344CB8AC3E}">
        <p14:creationId xmlns:p14="http://schemas.microsoft.com/office/powerpoint/2010/main" val="323300409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5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75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5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5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25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25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9" grpId="0" uiExpand="1" animBg="1"/>
      <p:bldP spid="10" grpId="0" uiExpand="1" animBg="1"/>
      <p:bldP spid="11" grpId="0" uiExpand="1" animBg="1"/>
      <p:bldP spid="12" grpId="0" uiExpand="1" animBg="1"/>
      <p:bldP spid="13" grpId="0" uiExpan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/>
        </p:nvGrpSpPr>
        <p:grpSpPr>
          <a:xfrm>
            <a:off x="75803" y="4653136"/>
            <a:ext cx="5641675" cy="2142295"/>
            <a:chOff x="135715" y="4653136"/>
            <a:chExt cx="5641675" cy="2142295"/>
          </a:xfrm>
        </p:grpSpPr>
        <p:pic>
          <p:nvPicPr>
            <p:cNvPr id="3081" name="Picture 9" descr="http://www.sejururi-croatia.info/data_files/statiuni/239/ghiduri-turistice-orasul-buzet-239.jpg"/>
            <p:cNvPicPr>
              <a:picLocks noChangeAspect="1" noChangeArrowheads="1"/>
            </p:cNvPicPr>
            <p:nvPr/>
          </p:nvPicPr>
          <p:blipFill rotWithShape="1">
            <a:blip r:embed="rId2" cstate="email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35716" y="4653136"/>
              <a:ext cx="5641674" cy="21422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Rectangle 20"/>
            <p:cNvSpPr/>
            <p:nvPr/>
          </p:nvSpPr>
          <p:spPr>
            <a:xfrm>
              <a:off x="135715" y="6507399"/>
              <a:ext cx="772286" cy="2880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r-HR" dirty="0" smtClean="0">
                  <a:solidFill>
                    <a:schemeClr val="tx1"/>
                  </a:solidFill>
                </a:rPr>
                <a:t>Buzet</a:t>
              </a:r>
              <a:endParaRPr lang="hr-HR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951580" y="2792582"/>
            <a:ext cx="4133174" cy="2956698"/>
            <a:chOff x="4975331" y="3770795"/>
            <a:chExt cx="4133174" cy="2956698"/>
          </a:xfrm>
        </p:grpSpPr>
        <p:pic>
          <p:nvPicPr>
            <p:cNvPr id="3078" name="Picture 6" descr="http://kamauf-zagreb.com/wp-content/uploads/2014/02/Motovun3.jpg"/>
            <p:cNvPicPr>
              <a:picLocks noChangeAspect="1" noChangeArrowheads="1"/>
            </p:cNvPicPr>
            <p:nvPr/>
          </p:nvPicPr>
          <p:blipFill rotWithShape="1">
            <a:blip r:embed="rId4" cstate="email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25000"/>
                      </a14:imgEffect>
                      <a14:imgEffect>
                        <a14:colorTemperature colorTemp="72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4975331" y="3770795"/>
              <a:ext cx="4133174" cy="2956698"/>
            </a:xfrm>
            <a:prstGeom prst="rect">
              <a:avLst/>
            </a:prstGeom>
            <a:noFill/>
            <a:ln w="38100"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Rectangle 13"/>
            <p:cNvSpPr/>
            <p:nvPr/>
          </p:nvSpPr>
          <p:spPr>
            <a:xfrm>
              <a:off x="7977799" y="6439461"/>
              <a:ext cx="1130705" cy="2880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r-HR" dirty="0" smtClean="0">
                  <a:solidFill>
                    <a:schemeClr val="tx1"/>
                  </a:solidFill>
                </a:rPr>
                <a:t>Motovun</a:t>
              </a:r>
              <a:endParaRPr lang="hr-HR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sz="3200" dirty="0" smtClean="0"/>
              <a:t>Akropolska naselja Istre</a:t>
            </a:r>
            <a:endParaRPr lang="hr-HR" sz="3200" dirty="0"/>
          </a:p>
        </p:txBody>
      </p:sp>
      <p:grpSp>
        <p:nvGrpSpPr>
          <p:cNvPr id="11" name="Group 10"/>
          <p:cNvGrpSpPr/>
          <p:nvPr/>
        </p:nvGrpSpPr>
        <p:grpSpPr>
          <a:xfrm>
            <a:off x="72418" y="1412776"/>
            <a:ext cx="5260985" cy="2608312"/>
            <a:chOff x="323528" y="1584542"/>
            <a:chExt cx="5260985" cy="2608312"/>
          </a:xfrm>
        </p:grpSpPr>
        <p:pic>
          <p:nvPicPr>
            <p:cNvPr id="3074" name="Picture 2" descr="http://www.coloursofistria.com/cms_media/images/ARTICLES/panorama-1_big.jpg"/>
            <p:cNvPicPr>
              <a:picLocks noChangeAspect="1" noChangeArrowheads="1"/>
            </p:cNvPicPr>
            <p:nvPr/>
          </p:nvPicPr>
          <p:blipFill rotWithShape="1">
            <a:blip r:embed="rId6" cstate="email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50000"/>
                      </a14:imgEffect>
                      <a14:imgEffect>
                        <a14:colorTemperature colorTemp="72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r="-62"/>
            <a:stretch/>
          </p:blipFill>
          <p:spPr bwMode="auto">
            <a:xfrm>
              <a:off x="323528" y="1584542"/>
              <a:ext cx="5260985" cy="2608311"/>
            </a:xfrm>
            <a:prstGeom prst="rect">
              <a:avLst/>
            </a:prstGeom>
            <a:noFill/>
            <a:ln w="38100"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/>
            <p:cNvSpPr/>
            <p:nvPr/>
          </p:nvSpPr>
          <p:spPr>
            <a:xfrm>
              <a:off x="323528" y="3904822"/>
              <a:ext cx="638253" cy="2880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r-HR" dirty="0" smtClean="0">
                  <a:solidFill>
                    <a:schemeClr val="tx1"/>
                  </a:solidFill>
                </a:rPr>
                <a:t>Buje</a:t>
              </a:r>
              <a:endParaRPr lang="hr-HR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754704" y="116632"/>
            <a:ext cx="4353800" cy="2186442"/>
            <a:chOff x="-275716" y="3301416"/>
            <a:chExt cx="4353800" cy="2186442"/>
          </a:xfrm>
        </p:grpSpPr>
        <p:pic>
          <p:nvPicPr>
            <p:cNvPr id="3079" name="Picture 7"/>
            <p:cNvPicPr>
              <a:picLocks noChangeAspect="1" noChangeArrowheads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-275716" y="3301416"/>
              <a:ext cx="4334494" cy="2186441"/>
            </a:xfrm>
            <a:prstGeom prst="rect">
              <a:avLst/>
            </a:prstGeom>
            <a:noFill/>
            <a:ln w="38100"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Rectangle 15"/>
            <p:cNvSpPr/>
            <p:nvPr/>
          </p:nvSpPr>
          <p:spPr>
            <a:xfrm>
              <a:off x="2947379" y="5199826"/>
              <a:ext cx="1130705" cy="2880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r-HR" dirty="0" smtClean="0">
                  <a:solidFill>
                    <a:schemeClr val="tx1"/>
                  </a:solidFill>
                </a:rPr>
                <a:t>Grožnjan</a:t>
              </a:r>
              <a:endParaRPr lang="hr-HR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8100035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sz="3200" dirty="0" smtClean="0"/>
              <a:t>Istočna obala Istre</a:t>
            </a:r>
            <a:endParaRPr lang="hr-HR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08522" y="646338"/>
            <a:ext cx="5400602" cy="5951014"/>
          </a:xfrm>
        </p:spPr>
        <p:txBody>
          <a:bodyPr>
            <a:noAutofit/>
          </a:bodyPr>
          <a:lstStyle/>
          <a:p>
            <a:pPr indent="-252000">
              <a:spcBef>
                <a:spcPts val="600"/>
              </a:spcBef>
            </a:pPr>
            <a:r>
              <a:rPr lang="hr-HR" sz="2400" dirty="0" smtClean="0"/>
              <a:t>većim dijelom je </a:t>
            </a:r>
            <a:r>
              <a:rPr lang="hr-HR" sz="2400" b="1" dirty="0">
                <a:solidFill>
                  <a:srgbClr val="FF0000"/>
                </a:solidFill>
                <a:highlight>
                  <a:srgbClr val="FFFF00"/>
                </a:highlight>
                <a:ea typeface="Calibri"/>
                <a:cs typeface="Times New Roman"/>
              </a:rPr>
              <a:t>strma</a:t>
            </a:r>
            <a:r>
              <a:rPr lang="hr-HR" sz="2400" dirty="0">
                <a:highlight>
                  <a:srgbClr val="FFFF00"/>
                </a:highlight>
                <a:ea typeface="Calibri"/>
                <a:cs typeface="Times New Roman"/>
              </a:rPr>
              <a:t> i </a:t>
            </a:r>
            <a:r>
              <a:rPr lang="hr-HR" sz="2400" b="1" dirty="0">
                <a:solidFill>
                  <a:srgbClr val="FF0000"/>
                </a:solidFill>
                <a:highlight>
                  <a:srgbClr val="FFFF00"/>
                </a:highlight>
                <a:ea typeface="Calibri"/>
                <a:cs typeface="Times New Roman"/>
              </a:rPr>
              <a:t>nepristupačna</a:t>
            </a:r>
          </a:p>
          <a:p>
            <a:pPr indent="-252000">
              <a:spcBef>
                <a:spcPts val="600"/>
              </a:spcBef>
            </a:pPr>
            <a:r>
              <a:rPr lang="hr-HR" sz="2400" dirty="0">
                <a:highlight>
                  <a:srgbClr val="FFFF00"/>
                </a:highlight>
                <a:ea typeface="Calibri"/>
                <a:cs typeface="Times New Roman"/>
              </a:rPr>
              <a:t>jedino turističko mjesto je </a:t>
            </a:r>
            <a:r>
              <a:rPr lang="hr-HR" sz="2400" b="1" dirty="0">
                <a:solidFill>
                  <a:srgbClr val="FF0000"/>
                </a:solidFill>
                <a:highlight>
                  <a:srgbClr val="FFFF00"/>
                </a:highlight>
                <a:ea typeface="Calibri"/>
                <a:cs typeface="Times New Roman"/>
              </a:rPr>
              <a:t>Rabac</a:t>
            </a:r>
          </a:p>
          <a:p>
            <a:pPr lvl="1" indent="-252000">
              <a:spcBef>
                <a:spcPts val="600"/>
              </a:spcBef>
            </a:pPr>
            <a:r>
              <a:rPr lang="hr-HR" sz="2400" dirty="0" smtClean="0"/>
              <a:t>brojni hoteli</a:t>
            </a:r>
          </a:p>
          <a:p>
            <a:pPr indent="-252000">
              <a:spcBef>
                <a:spcPts val="600"/>
              </a:spcBef>
            </a:pPr>
            <a:r>
              <a:rPr lang="hr-HR" sz="2400" b="1" dirty="0" smtClean="0">
                <a:solidFill>
                  <a:srgbClr val="FF0000"/>
                </a:solidFill>
              </a:rPr>
              <a:t>Labin</a:t>
            </a:r>
            <a:r>
              <a:rPr lang="hr-HR" sz="2400" dirty="0" smtClean="0"/>
              <a:t> – rudarski grad (ugljenokop)</a:t>
            </a:r>
          </a:p>
          <a:p>
            <a:pPr indent="-252000">
              <a:spcBef>
                <a:spcPts val="600"/>
              </a:spcBef>
            </a:pPr>
            <a:r>
              <a:rPr lang="hr-HR" sz="2400" b="1" dirty="0" smtClean="0">
                <a:solidFill>
                  <a:srgbClr val="FF0000"/>
                </a:solidFill>
              </a:rPr>
              <a:t>Plominski zaljev </a:t>
            </a:r>
            <a:r>
              <a:rPr lang="hr-HR" sz="2400" dirty="0" smtClean="0"/>
              <a:t>– termoelektrana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7476"/>
          <a:stretch/>
        </p:blipFill>
        <p:spPr bwMode="auto">
          <a:xfrm>
            <a:off x="5410696" y="102294"/>
            <a:ext cx="3672408" cy="6616006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7446267" y="4094588"/>
            <a:ext cx="712879" cy="29755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7" name="Oval 6"/>
          <p:cNvSpPr/>
          <p:nvPr/>
        </p:nvSpPr>
        <p:spPr>
          <a:xfrm rot="19980000">
            <a:off x="7501122" y="3359763"/>
            <a:ext cx="368270" cy="645433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pic>
        <p:nvPicPr>
          <p:cNvPr id="9218" name="Picture 2" descr="https://s-media-cache-ak0.pinimg.com/originals/4f/99/06/4f99063e4a33eb332e42c5b89e66be02.jp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1520" y="3119658"/>
            <a:ext cx="5400600" cy="3477694"/>
          </a:xfrm>
          <a:prstGeom prst="rect">
            <a:avLst/>
          </a:prstGeom>
          <a:noFill/>
          <a:ln w="381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7930976" y="3542837"/>
            <a:ext cx="982936" cy="462227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>
              <a:lnSpc>
                <a:spcPts val="1600"/>
              </a:lnSpc>
            </a:pPr>
            <a:r>
              <a:rPr lang="hr-HR" sz="1600" dirty="0" smtClean="0">
                <a:solidFill>
                  <a:schemeClr val="tx1"/>
                </a:solidFill>
              </a:rPr>
              <a:t>Plominski </a:t>
            </a:r>
          </a:p>
          <a:p>
            <a:pPr algn="ctr">
              <a:lnSpc>
                <a:spcPts val="1600"/>
              </a:lnSpc>
            </a:pPr>
            <a:r>
              <a:rPr lang="hr-HR" sz="1600" dirty="0" smtClean="0">
                <a:solidFill>
                  <a:schemeClr val="tx1"/>
                </a:solidFill>
              </a:rPr>
              <a:t>zaljev</a:t>
            </a:r>
            <a:endParaRPr lang="hr-HR" sz="1600" dirty="0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54112" y="6294763"/>
            <a:ext cx="750526" cy="305233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>
            <a:spAutoFit/>
          </a:bodyPr>
          <a:lstStyle/>
          <a:p>
            <a:r>
              <a:rPr lang="hr-HR" dirty="0" err="1" smtClean="0"/>
              <a:t>Rabac</a:t>
            </a:r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27050386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75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uiExpand="1" animBg="1"/>
      <p:bldP spid="7" grpId="0" animBg="1"/>
      <p:bldP spid="4" grpId="0" animBg="1"/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323528" y="5517232"/>
            <a:ext cx="8196342" cy="864096"/>
          </a:xfrm>
          <a:prstGeom prst="rect">
            <a:avLst/>
          </a:prstGeom>
          <a:effectLst>
            <a:outerShdw blurRad="50800" dist="50800" dir="5400000" sx="83000" sy="83000" algn="ctr" rotWithShape="0">
              <a:schemeClr val="bg1"/>
            </a:outerShdw>
          </a:effectLst>
        </p:spPr>
        <p:txBody>
          <a:bodyPr wrap="square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ts val="7000"/>
              </a:lnSpc>
            </a:pPr>
            <a:r>
              <a:rPr lang="hr-HR" sz="5400" b="1" dirty="0" smtClean="0">
                <a:solidFill>
                  <a:srgbClr val="00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Kvarner – priobalje i otoci</a:t>
            </a:r>
            <a:endParaRPr lang="hr-HR" sz="5400" b="1" dirty="0">
              <a:solidFill>
                <a:srgbClr val="0099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354878" y="6240162"/>
            <a:ext cx="3929090" cy="35719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hr-HR" sz="2200" dirty="0" smtClean="0"/>
              <a:t>Turistička geografija</a:t>
            </a:r>
            <a:endParaRPr lang="hr-HR" sz="2200" dirty="0"/>
          </a:p>
        </p:txBody>
      </p:sp>
      <p:pic>
        <p:nvPicPr>
          <p:cNvPr id="2058" name="Picture 10" descr="https://www.parentium.com/clanci/data/44/4/44467/5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706606" y="1484784"/>
            <a:ext cx="3881618" cy="4068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8" descr="http://www.designboom.com/cms/images/fiona005/kvarner002.jpg"/>
          <p:cNvPicPr>
            <a:picLocks noChangeAspect="1" noChangeArrowheads="1"/>
          </p:cNvPicPr>
          <p:nvPr/>
        </p:nvPicPr>
        <p:blipFill rotWithShape="1">
          <a:blip r:embed="rId5" cstate="email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51520" y="101598"/>
            <a:ext cx="1852551" cy="1704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8" descr="http://www.designboom.com/cms/images/fiona005/kvarner002.jpg"/>
          <p:cNvPicPr>
            <a:picLocks noChangeAspect="1" noChangeArrowheads="1"/>
          </p:cNvPicPr>
          <p:nvPr/>
        </p:nvPicPr>
        <p:blipFill rotWithShape="1">
          <a:blip r:embed="rId7" cstate="email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927361" y="101598"/>
            <a:ext cx="1852551" cy="1710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8" descr="http://www.designboom.com/cms/images/fiona005/kvarner002.jpg"/>
          <p:cNvPicPr>
            <a:picLocks noChangeAspect="1" noChangeArrowheads="1"/>
          </p:cNvPicPr>
          <p:nvPr/>
        </p:nvPicPr>
        <p:blipFill rotWithShape="1">
          <a:blip r:embed="rId9" cstate="email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148064" y="101598"/>
            <a:ext cx="1852551" cy="1704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 descr="http://www.designboom.com/cms/images/fiona005/kvarner002.jpg"/>
          <p:cNvPicPr>
            <a:picLocks noChangeAspect="1" noChangeArrowheads="1"/>
          </p:cNvPicPr>
          <p:nvPr/>
        </p:nvPicPr>
        <p:blipFill rotWithShape="1">
          <a:blip r:embed="rId11" cstate="email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055929" y="101598"/>
            <a:ext cx="1992444" cy="1704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8" descr="http://www.designboom.com/cms/images/fiona005/kvarner002.jpg"/>
          <p:cNvPicPr>
            <a:picLocks noChangeAspect="1" noChangeArrowheads="1"/>
          </p:cNvPicPr>
          <p:nvPr/>
        </p:nvPicPr>
        <p:blipFill rotWithShape="1">
          <a:blip r:embed="rId13" cstate="email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21634" y="1930668"/>
            <a:ext cx="1407886" cy="1800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8" descr="http://www.designboom.com/cms/images/fiona005/kvarner002.jpg"/>
          <p:cNvPicPr>
            <a:picLocks noChangeAspect="1" noChangeArrowheads="1"/>
          </p:cNvPicPr>
          <p:nvPr/>
        </p:nvPicPr>
        <p:blipFill rotWithShape="1">
          <a:blip r:embed="rId15" cstate="email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257143" y="1971799"/>
            <a:ext cx="1451429" cy="1759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8" descr="http://www.designboom.com/cms/images/fiona005/kvarner002.jpg"/>
          <p:cNvPicPr>
            <a:picLocks noChangeAspect="1" noChangeArrowheads="1"/>
          </p:cNvPicPr>
          <p:nvPr/>
        </p:nvPicPr>
        <p:blipFill rotWithShape="1">
          <a:blip r:embed="rId17" cstate="email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876256" y="3626987"/>
            <a:ext cx="1262728" cy="1726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8" descr="http://www.designboom.com/cms/images/fiona005/kvarner002.jpg"/>
          <p:cNvPicPr>
            <a:picLocks noChangeAspect="1" noChangeArrowheads="1"/>
          </p:cNvPicPr>
          <p:nvPr/>
        </p:nvPicPr>
        <p:blipFill rotWithShape="1">
          <a:blip r:embed="rId19" cstate="email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43608" y="3730980"/>
            <a:ext cx="1529806" cy="1671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923088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5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allAtOnce"/>
      <p:bldP spid="6" grpId="0"/>
    </p:bldLst>
  </p:timing>
</p:sld>
</file>

<file path=ppt/theme/theme1.xml><?xml version="1.0" encoding="utf-8"?>
<a:theme xmlns:a="http://schemas.openxmlformats.org/drawingml/2006/main" name="Office t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 w="28575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1094</TotalTime>
  <Words>1767</Words>
  <Application>Microsoft Office PowerPoint</Application>
  <PresentationFormat>On-screen Show (4:3)</PresentationFormat>
  <Paragraphs>329</Paragraphs>
  <Slides>34</Slides>
  <Notes>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5" baseType="lpstr">
      <vt:lpstr>Office tema</vt:lpstr>
      <vt:lpstr>Turistička geografija sažetak za ispit</vt:lpstr>
      <vt:lpstr>PowerPoint Presentation</vt:lpstr>
      <vt:lpstr>Istra</vt:lpstr>
      <vt:lpstr>Zapadna obala Istre</vt:lpstr>
      <vt:lpstr>NP Brijuni</vt:lpstr>
      <vt:lpstr>Unutrašnjost Istre</vt:lpstr>
      <vt:lpstr>Akropolska naselja Istre</vt:lpstr>
      <vt:lpstr>Istočna obala Istre</vt:lpstr>
      <vt:lpstr>PowerPoint Presentation</vt:lpstr>
      <vt:lpstr>Kvarner</vt:lpstr>
      <vt:lpstr>Opatijsko primorje</vt:lpstr>
      <vt:lpstr>Riječko primorje</vt:lpstr>
      <vt:lpstr>Crikveničko-vinodolsko primorje</vt:lpstr>
      <vt:lpstr>Kvarnerski otoci</vt:lpstr>
      <vt:lpstr>Cres</vt:lpstr>
      <vt:lpstr>Lošinj</vt:lpstr>
      <vt:lpstr>Krk</vt:lpstr>
      <vt:lpstr>Rab</vt:lpstr>
      <vt:lpstr>PowerPoint Presentation</vt:lpstr>
      <vt:lpstr>Velebit</vt:lpstr>
      <vt:lpstr>Velebit – prirodne znamenitosti</vt:lpstr>
      <vt:lpstr>NP Sjeverni Velebit</vt:lpstr>
      <vt:lpstr>NP Paklenica</vt:lpstr>
      <vt:lpstr>PowerPoint Presentation</vt:lpstr>
      <vt:lpstr>Sjeverna Dalmacija</vt:lpstr>
      <vt:lpstr>Zadarsko primorje</vt:lpstr>
      <vt:lpstr>Zadarsko primorje</vt:lpstr>
      <vt:lpstr>Šibensko primorje</vt:lpstr>
      <vt:lpstr>Otoci</vt:lpstr>
      <vt:lpstr>Otoci</vt:lpstr>
      <vt:lpstr>Zaleđe</vt:lpstr>
      <vt:lpstr>NP Kornati</vt:lpstr>
      <vt:lpstr>NP Krka</vt:lpstr>
      <vt:lpstr>Video materijali uz prezentaciju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Turistička geografija sažetak za ispitivanje</dc:title>
  <dc:subject>Turistička geografija</dc:subject>
  <dc:creator>cornx</dc:creator>
  <cp:lastModifiedBy>cornx</cp:lastModifiedBy>
  <cp:revision>64</cp:revision>
  <dcterms:created xsi:type="dcterms:W3CDTF">2014-11-03T22:50:04Z</dcterms:created>
  <dcterms:modified xsi:type="dcterms:W3CDTF">2017-04-25T09:39:36Z</dcterms:modified>
</cp:coreProperties>
</file>